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80" r:id="rId6"/>
    <p:sldId id="286" r:id="rId7"/>
    <p:sldId id="287" r:id="rId8"/>
    <p:sldId id="288" r:id="rId9"/>
    <p:sldId id="289" r:id="rId10"/>
    <p:sldId id="282" r:id="rId11"/>
    <p:sldId id="260" r:id="rId12"/>
    <p:sldId id="261" r:id="rId13"/>
    <p:sldId id="262" r:id="rId14"/>
    <p:sldId id="263" r:id="rId15"/>
    <p:sldId id="264" r:id="rId16"/>
    <p:sldId id="265" r:id="rId17"/>
    <p:sldId id="266" r:id="rId18"/>
    <p:sldId id="267" r:id="rId19"/>
    <p:sldId id="268" r:id="rId20"/>
    <p:sldId id="269" r:id="rId21"/>
    <p:sldId id="270" r:id="rId22"/>
    <p:sldId id="295" r:id="rId23"/>
    <p:sldId id="293" r:id="rId24"/>
    <p:sldId id="294" r:id="rId25"/>
    <p:sldId id="271" r:id="rId26"/>
  </p:sldIdLst>
  <p:sldSz cx="9144000" cy="5143500" type="screen16x9"/>
  <p:notesSz cx="9144000" cy="5143500"/>
  <p:embeddedFontLst>
    <p:embeddedFont>
      <p:font typeface="Arial Narrow" panose="020B0604020202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DM Sans" pitchFamily="2" charset="77"/>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Viga" panose="020B0800030000020004" pitchFamily="34" charset="77"/>
      <p:regular r:id="rId44"/>
    </p:embeddedFont>
  </p:embeddedFontLst>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6FD434-A498-2171-4E54-0A3067C3BB06}">
  <a:tblStyle styleId="{1F6FD434-A498-2171-4E54-0A3067C3BB06}" styleName="Medium Style 2 - Accent 1">
    <a:wholeTbl>
      <a:tcTxStyle>
        <a:fontRef idx="minor"/>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schemeClr val="lt1"/>
      </a:tcTxStyle>
      <a:tcStyle>
        <a:tcBdr/>
        <a:fill>
          <a:solidFill>
            <a:schemeClr val="accent1"/>
          </a:solidFill>
        </a:fill>
      </a:tcStyle>
    </a:lastCol>
    <a:firstCol>
      <a:tcTxStyle b="on">
        <a:fontRef idx="minor"/>
        <a:schemeClr val="lt1"/>
      </a:tcTxStyle>
      <a:tcStyle>
        <a:tcBdr/>
        <a:fill>
          <a:solidFill>
            <a:schemeClr val="accent1"/>
          </a:solidFill>
        </a:fill>
      </a:tcStyle>
    </a:firstCol>
    <a:lastRow>
      <a:tcTxStyle b="on">
        <a:fontRef idx="minor"/>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7"/>
    <p:restoredTop sz="94737"/>
  </p:normalViewPr>
  <p:slideViewPr>
    <p:cSldViewPr>
      <p:cViewPr varScale="1">
        <p:scale>
          <a:sx n="159" d="100"/>
          <a:sy n="159" d="100"/>
        </p:scale>
        <p:origin x="696"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31E07F8D-9772-FF45-8316-4A8D6C7248B1}" type="datetimeFigureOut">
              <a:rPr lang="fr-FR" smtClean="0"/>
              <a:t>22/06/2023</a:t>
            </a:fld>
            <a:endParaRPr lang="fr-FR"/>
          </a:p>
        </p:txBody>
      </p:sp>
      <p:sp>
        <p:nvSpPr>
          <p:cNvPr id="4" name="Espace réservé de l'image des diapositives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7E446DCF-9842-C44A-821E-CDF7A3F08475}" type="slidenum">
              <a:rPr lang="fr-FR" smtClean="0"/>
              <a:t>‹N°›</a:t>
            </a:fld>
            <a:endParaRPr lang="fr-FR"/>
          </a:p>
        </p:txBody>
      </p:sp>
    </p:spTree>
    <p:extLst>
      <p:ext uri="{BB962C8B-B14F-4D97-AF65-F5344CB8AC3E}">
        <p14:creationId xmlns:p14="http://schemas.microsoft.com/office/powerpoint/2010/main" val="68556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67dcfb6401_0_141:notes"/>
          <p:cNvSpPr txBox="1">
            <a:spLocks noGrp="1"/>
          </p:cNvSpPr>
          <p:nvPr>
            <p:ph type="body" idx="1"/>
          </p:nvPr>
        </p:nvSpPr>
        <p:spPr>
          <a:xfrm>
            <a:off x="385763" y="5867400"/>
            <a:ext cx="3086100" cy="48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167dcfb6401_0_141:notes"/>
          <p:cNvSpPr>
            <a:spLocks noGrp="1" noRot="1" noChangeAspect="1"/>
          </p:cNvSpPr>
          <p:nvPr>
            <p:ph type="sldImg" idx="2"/>
          </p:nvPr>
        </p:nvSpPr>
        <p:spPr>
          <a:xfrm>
            <a:off x="-1728788" y="1524000"/>
            <a:ext cx="7315201" cy="4114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800" b="0" i="0" u="none" strike="noStrike" dirty="0">
                <a:solidFill>
                  <a:srgbClr val="000000"/>
                </a:solidFill>
                <a:effectLst/>
                <a:latin typeface="Arial" panose="020B0604020202020204" pitchFamily="34" charset="0"/>
              </a:rPr>
              <a:t>Chaque chercheur engagé par le projet </a:t>
            </a:r>
            <a:r>
              <a:rPr lang="fr-BE" sz="1800" b="0" i="0" u="none" strike="noStrike" dirty="0" err="1">
                <a:solidFill>
                  <a:srgbClr val="000000"/>
                </a:solidFill>
                <a:effectLst/>
                <a:latin typeface="Arial" panose="020B0604020202020204" pitchFamily="34" charset="0"/>
              </a:rPr>
              <a:t>CyberExcellence</a:t>
            </a:r>
            <a:r>
              <a:rPr lang="fr-BE" sz="1800" b="0" i="0" u="none" strike="noStrike" dirty="0">
                <a:solidFill>
                  <a:srgbClr val="000000"/>
                </a:solidFill>
                <a:effectLst/>
                <a:latin typeface="Arial" panose="020B0604020202020204" pitchFamily="34" charset="0"/>
              </a:rPr>
              <a:t> s’engage dans ses activités de recherche dans une démarche collaborative avec les partenaires impliqués dans son </a:t>
            </a:r>
            <a:r>
              <a:rPr lang="fr-BE" sz="1800" b="0" i="0" u="none" strike="noStrike" dirty="0" err="1">
                <a:solidFill>
                  <a:srgbClr val="000000"/>
                </a:solidFill>
                <a:effectLst/>
                <a:latin typeface="Arial" panose="020B0604020202020204" pitchFamily="34" charset="0"/>
              </a:rPr>
              <a:t>workpackage</a:t>
            </a:r>
            <a:r>
              <a:rPr lang="fr-BE" sz="1800" b="0" i="0" u="none" strike="noStrike" dirty="0">
                <a:solidFill>
                  <a:srgbClr val="000000"/>
                </a:solidFill>
                <a:effectLst/>
                <a:latin typeface="Arial" panose="020B0604020202020204" pitchFamily="34" charset="0"/>
              </a:rPr>
              <a:t> d’activité et s’engage à allouer au minimum 15% de son temps de travail à participer aux défis du </a:t>
            </a:r>
            <a:r>
              <a:rPr lang="fr-BE" sz="1800" b="0" i="0" u="none" strike="noStrike" dirty="0" err="1">
                <a:solidFill>
                  <a:srgbClr val="000000"/>
                </a:solidFill>
                <a:effectLst/>
                <a:latin typeface="Arial" panose="020B0604020202020204" pitchFamily="34" charset="0"/>
              </a:rPr>
              <a:t>CyberWal-Factory</a:t>
            </a:r>
            <a:r>
              <a:rPr lang="fr-BE" sz="1800" b="0" i="0" u="none" strike="noStrike" dirty="0">
                <a:solidFill>
                  <a:srgbClr val="000000"/>
                </a:solidFill>
                <a:effectLst/>
                <a:latin typeface="Arial" panose="020B0604020202020204" pitchFamily="34" charset="0"/>
              </a:rPr>
              <a:t> (voir WP6) intégrée dans le volet recherche. Cette </a:t>
            </a:r>
            <a:r>
              <a:rPr lang="fr-BE" sz="1800" b="0" i="0" u="none" strike="noStrike" dirty="0" err="1">
                <a:solidFill>
                  <a:srgbClr val="000000"/>
                </a:solidFill>
                <a:effectLst/>
                <a:latin typeface="Arial" panose="020B0604020202020204" pitchFamily="34" charset="0"/>
              </a:rPr>
              <a:t>factory</a:t>
            </a:r>
            <a:r>
              <a:rPr lang="fr-BE" sz="1800" b="0" i="0" u="none" strike="noStrike" dirty="0">
                <a:solidFill>
                  <a:srgbClr val="000000"/>
                </a:solidFill>
                <a:effectLst/>
                <a:latin typeface="Arial" panose="020B0604020202020204" pitchFamily="34" charset="0"/>
              </a:rPr>
              <a:t> vise à aligner la recherche fondamentale sur des défis identifiés par les acteurs du tissu socio-économique de la région (end-</a:t>
            </a:r>
            <a:r>
              <a:rPr lang="fr-BE" sz="1800" b="0" i="0" u="none" strike="noStrike" dirty="0" err="1">
                <a:solidFill>
                  <a:srgbClr val="000000"/>
                </a:solidFill>
                <a:effectLst/>
                <a:latin typeface="Arial" panose="020B0604020202020204" pitchFamily="34" charset="0"/>
              </a:rPr>
              <a:t>users</a:t>
            </a:r>
            <a:r>
              <a:rPr lang="fr-BE" sz="1800" b="0" i="0" u="none" strike="noStrike" dirty="0">
                <a:solidFill>
                  <a:srgbClr val="000000"/>
                </a:solidFill>
                <a:effectLst/>
                <a:latin typeface="Arial" panose="020B0604020202020204" pitchFamily="34" charset="0"/>
              </a:rPr>
              <a:t>). Elle permettra de s’assurer que la recherche n’est pas “déconnectée” de la réalité.</a:t>
            </a:r>
          </a:p>
          <a:p>
            <a:endParaRPr lang="fr-BE" sz="1800" b="0" i="0" u="none" strike="noStrike" dirty="0">
              <a:solidFill>
                <a:srgbClr val="000000"/>
              </a:solidFill>
              <a:effectLst/>
              <a:latin typeface="Arial" panose="020B0604020202020204" pitchFamily="34" charset="0"/>
            </a:endParaRPr>
          </a:p>
          <a:p>
            <a:r>
              <a:rPr lang="fr-BE" sz="1800" b="0" i="0" u="none" strike="noStrike" dirty="0">
                <a:solidFill>
                  <a:srgbClr val="000000"/>
                </a:solidFill>
                <a:effectLst/>
                <a:latin typeface="Arial" panose="020B0604020202020204" pitchFamily="34" charset="0"/>
              </a:rPr>
              <a:t>Contrairement à d’autres secteurs d’application, un travail préalable sera nécessaire pour 1) traduire les besoins en défis collectifs, 2) s’assurer qu’ils répondent à une recherche de pointe à bas TRL d’aujourd’hui et de demain dans les thématiques européennes et telles que définies dans les WP1 à WP5 et 3) vérifier que les challenges scientifiques qui en découlent sont valorisables à court-terme par le tissu économique.</a:t>
            </a:r>
          </a:p>
          <a:p>
            <a:endParaRPr lang="fr-BE" sz="1800" b="0" i="0" u="none" strike="noStrike" dirty="0">
              <a:solidFill>
                <a:srgbClr val="000000"/>
              </a:solidFill>
              <a:effectLst/>
              <a:latin typeface="Arial" panose="020B0604020202020204" pitchFamily="34" charset="0"/>
            </a:endParaRPr>
          </a:p>
          <a:p>
            <a:r>
              <a:rPr lang="fr-BE" sz="1800" b="0" i="0" u="none" strike="noStrike" dirty="0">
                <a:solidFill>
                  <a:srgbClr val="000000"/>
                </a:solidFill>
                <a:effectLst/>
                <a:latin typeface="Arial" panose="020B0604020202020204" pitchFamily="34" charset="0"/>
              </a:rPr>
              <a:t>Les défis seront collectés par les centres de recherche. Cela se fera à partir d’ateliers où des besoins venant du tissu socio-économique seront identifiés. Ces ateliers seront organisés avec les industries concernées par la problématique (en tant qu’utilisateurs ou concepteurs). </a:t>
            </a:r>
          </a:p>
          <a:p>
            <a:endParaRPr lang="fr-BE"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800" b="0" i="0" u="none" strike="noStrike" dirty="0">
                <a:solidFill>
                  <a:srgbClr val="000000"/>
                </a:solidFill>
                <a:effectLst/>
                <a:latin typeface="Arial" panose="020B0604020202020204" pitchFamily="34" charset="0"/>
              </a:rPr>
              <a:t>La méthodologie de </a:t>
            </a:r>
            <a:r>
              <a:rPr lang="fr-BE" sz="1800" b="0" i="0" u="none" strike="noStrike" dirty="0" err="1">
                <a:solidFill>
                  <a:srgbClr val="000000"/>
                </a:solidFill>
                <a:effectLst/>
                <a:latin typeface="Arial" panose="020B0604020202020204" pitchFamily="34" charset="0"/>
              </a:rPr>
              <a:t>CyberExcellence</a:t>
            </a:r>
            <a:r>
              <a:rPr lang="fr-BE" sz="1800" b="0" i="0" u="none" strike="noStrike" dirty="0">
                <a:solidFill>
                  <a:srgbClr val="000000"/>
                </a:solidFill>
                <a:effectLst/>
                <a:latin typeface="Arial" panose="020B0604020202020204" pitchFamily="34" charset="0"/>
              </a:rPr>
              <a:t> repose sur le concept de défi industriel qui identifie un problème fondamental à résoudre pour innover dans les DIS.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800" b="0" i="0" u="none" strike="noStrike" dirty="0">
                <a:solidFill>
                  <a:srgbClr val="000000"/>
                </a:solidFill>
                <a:effectLst/>
                <a:latin typeface="Arial" panose="020B0604020202020204" pitchFamily="34" charset="0"/>
              </a:rPr>
              <a:t>La structure du WP6 permet par l’implémentation successive de défis collectifs industriels de la </a:t>
            </a:r>
            <a:r>
              <a:rPr lang="fr-BE" sz="1800" b="0" i="0" u="none" strike="noStrike" dirty="0" err="1">
                <a:solidFill>
                  <a:srgbClr val="000000"/>
                </a:solidFill>
                <a:effectLst/>
                <a:latin typeface="Arial" panose="020B0604020202020204" pitchFamily="34" charset="0"/>
              </a:rPr>
              <a:t>CyberWal-Factory</a:t>
            </a:r>
            <a:r>
              <a:rPr lang="fr-BE" sz="1800" b="0" i="0" u="none" strike="noStrike" dirty="0">
                <a:solidFill>
                  <a:srgbClr val="000000"/>
                </a:solidFill>
                <a:effectLst/>
                <a:latin typeface="Arial" panose="020B0604020202020204" pitchFamily="34" charset="0"/>
              </a:rPr>
              <a:t> de faire monter en maturité les recherches algorithmiques effectuées dans les WP1-5. Elle permet aussi de canaliser les travaux sur des enjeux essentiels identifiés dans les DIS pour la Région Wallonne. L’exploration de nouveaux défis générés par une démarche d’open innovation autour des briques technologiques, permettra d’alimenter la dynamique du projet sur 3 cycles complets de 2 années.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800" b="0" i="0" u="none" strike="noStrike" dirty="0">
                <a:solidFill>
                  <a:srgbClr val="000000"/>
                </a:solidFill>
                <a:effectLst/>
                <a:latin typeface="Arial" panose="020B0604020202020204" pitchFamily="34" charset="0"/>
              </a:rPr>
              <a:t>Par défaut de nouveaux défis seront générés par une démarche d’open innovation sur 3 cycles complets de 2 années. Les études de cas sont documentées de manière régulière avec les entreprises pour identifier l’évolution des besoins et identifier de nouveaux défis. Les études de cas sont documentées de manière régulière avec les entreprises pour identifier l’évolution des besoins et identifier de nouveaux défis. Pour chacun des défis, différentes approches de recherche seront identifiées et déboucheront sur des travaux de recherche qui explorent les voies technologiques les plus prometteuses. De plus, les résultats de la recherche seront concrétisés par des briques technologiques de TRL2-4 qui seront expérimentées dans la </a:t>
            </a:r>
            <a:r>
              <a:rPr lang="fr-BE" sz="1800" b="0" i="0" u="none" strike="noStrike" dirty="0" err="1">
                <a:solidFill>
                  <a:srgbClr val="000000"/>
                </a:solidFill>
                <a:effectLst/>
                <a:latin typeface="Arial" panose="020B0604020202020204" pitchFamily="34" charset="0"/>
              </a:rPr>
              <a:t>Factory</a:t>
            </a:r>
            <a:r>
              <a:rPr lang="fr-BE" sz="1800" b="0" i="0" u="none" strike="noStrike" dirty="0">
                <a:solidFill>
                  <a:srgbClr val="000000"/>
                </a:solidFill>
                <a:effectLst/>
                <a:latin typeface="Arial" panose="020B0604020202020204" pitchFamily="34" charset="0"/>
              </a:rPr>
              <a:t> afin de vérifier si la brique technologique résout le défi technologique. Si les expérimentations avec les briques technologiques permettent de résoudre le défi, alors un transfert de technologie vers des TRL plus élevés sera initié. Dans le cas contraire, les recherches continueront en explorant d’autres approches conceptuelles ou technologiques/ Afin de garantir un fonctionnement flexible et efficace, l’implémentation successive des défis dans la </a:t>
            </a:r>
            <a:r>
              <a:rPr lang="fr-BE" sz="1800" b="0" i="0" u="none" strike="noStrike" dirty="0" err="1">
                <a:solidFill>
                  <a:srgbClr val="000000"/>
                </a:solidFill>
                <a:effectLst/>
                <a:latin typeface="Arial" panose="020B0604020202020204" pitchFamily="34" charset="0"/>
              </a:rPr>
              <a:t>CyberWal-factory</a:t>
            </a:r>
            <a:r>
              <a:rPr lang="fr-BE" sz="1800" b="0" i="0" u="none" strike="noStrike" dirty="0">
                <a:solidFill>
                  <a:srgbClr val="000000"/>
                </a:solidFill>
                <a:effectLst/>
                <a:latin typeface="Arial" panose="020B0604020202020204" pitchFamily="34" charset="0"/>
              </a:rPr>
              <a:t> pourrait être accélérée par la réalisation de workshops annuels.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800" b="1" i="0" u="none" strike="noStrike" dirty="0">
                <a:solidFill>
                  <a:srgbClr val="000000"/>
                </a:solidFill>
                <a:effectLst/>
                <a:latin typeface="Arial" panose="020B0604020202020204" pitchFamily="34" charset="0"/>
              </a:rPr>
              <a:t>défis R&amp;D industriels collectifs</a:t>
            </a:r>
            <a:r>
              <a:rPr lang="fr-BE" sz="1800" b="0" i="0" u="none" strike="noStrike" dirty="0">
                <a:solidFill>
                  <a:srgbClr val="000000"/>
                </a:solidFill>
                <a:effectLst/>
                <a:latin typeface="Arial" panose="020B0604020202020204" pitchFamily="34" charset="0"/>
              </a:rPr>
              <a:t> (c’est-à-dire rencontrés par un grand nombre d’entreprises d’un même secteur ou de secteurs différents) se situent au croisement de la recherche scientifique menée dans les WP1-5 et des thématiques R&amp;D applicatives à haut TRL (partie </a:t>
            </a:r>
            <a:r>
              <a:rPr lang="fr-BE" sz="1800" b="0" i="0" u="none" strike="noStrike" dirty="0" err="1">
                <a:solidFill>
                  <a:srgbClr val="000000"/>
                </a:solidFill>
                <a:effectLst/>
                <a:latin typeface="Arial" panose="020B0604020202020204" pitchFamily="34" charset="0"/>
              </a:rPr>
              <a:t>CyberWal</a:t>
            </a:r>
            <a:r>
              <a:rPr lang="fr-BE" sz="1800" b="0" i="0" u="none" strike="noStrike" dirty="0">
                <a:solidFill>
                  <a:srgbClr val="000000"/>
                </a:solidFill>
                <a:effectLst/>
                <a:latin typeface="Arial" panose="020B0604020202020204" pitchFamily="34" charset="0"/>
              </a:rPr>
              <a:t>-Innovation).  Les défis correspondent à des problèmes de recherche de TRL2 qui sont ancrés dans les besoins du tissu socio-économique wallon.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800" dirty="0">
              <a:effectLst/>
            </a:endParaRPr>
          </a:p>
          <a:p>
            <a:endParaRPr lang="fr-BE" sz="1800" b="0" i="0" u="none" strike="noStrike" dirty="0">
              <a:solidFill>
                <a:srgbClr val="000000"/>
              </a:solidFill>
              <a:effectLst/>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48C2656B-6630-BB4A-8D21-DC64B43E0DF4}" type="slidenum">
              <a:rPr lang="fr-FR" smtClean="0"/>
              <a:t>6</a:t>
            </a:fld>
            <a:endParaRPr lang="fr-FR"/>
          </a:p>
        </p:txBody>
      </p:sp>
    </p:spTree>
    <p:extLst>
      <p:ext uri="{BB962C8B-B14F-4D97-AF65-F5344CB8AC3E}">
        <p14:creationId xmlns:p14="http://schemas.microsoft.com/office/powerpoint/2010/main" val="109512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67dcfb6401_0_150:notes"/>
          <p:cNvSpPr txBox="1">
            <a:spLocks noGrp="1"/>
          </p:cNvSpPr>
          <p:nvPr>
            <p:ph type="body" idx="1"/>
          </p:nvPr>
        </p:nvSpPr>
        <p:spPr>
          <a:xfrm>
            <a:off x="385763" y="5867400"/>
            <a:ext cx="3086100" cy="48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167dcfb6401_0_150:notes"/>
          <p:cNvSpPr>
            <a:spLocks noGrp="1" noRot="1" noChangeAspect="1"/>
          </p:cNvSpPr>
          <p:nvPr>
            <p:ph type="sldImg" idx="2"/>
          </p:nvPr>
        </p:nvSpPr>
        <p:spPr>
          <a:xfrm>
            <a:off x="-1728788" y="1524000"/>
            <a:ext cx="7315201" cy="4114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Title slide" type="title" userDrawn="1">
  <p:cSld name="TITLE">
    <p:spTree>
      <p:nvGrpSpPr>
        <p:cNvPr id="1" name=""/>
        <p:cNvGrpSpPr/>
        <p:nvPr/>
      </p:nvGrpSpPr>
      <p:grpSpPr bwMode="auto">
        <a:xfrm>
          <a:off x="0" y="0"/>
          <a:ext cx="0" cy="0"/>
          <a:chOff x="0" y="0"/>
          <a:chExt cx="0" cy="0"/>
        </a:xfrm>
      </p:grpSpPr>
      <p:sp>
        <p:nvSpPr>
          <p:cNvPr id="9" name="Google Shape;9;p2"/>
          <p:cNvSpPr txBox="1">
            <a:spLocks noGrp="1"/>
          </p:cNvSpPr>
          <p:nvPr>
            <p:ph type="ctrTitle"/>
          </p:nvPr>
        </p:nvSpPr>
        <p:spPr bwMode="auto">
          <a:xfrm>
            <a:off x="4974349" y="527324"/>
            <a:ext cx="3769499" cy="2915099"/>
          </a:xfrm>
          <a:prstGeom prst="rect">
            <a:avLst/>
          </a:prstGeom>
        </p:spPr>
        <p:txBody>
          <a:bodyPr spcFirstLastPara="1" wrap="square" lIns="91425" tIns="91425" rIns="91425" bIns="91425" anchor="b" anchorCtr="0">
            <a:noAutofit/>
          </a:bodyPr>
          <a:lstStyle>
            <a:lvl1pPr lvl="0">
              <a:spcBef>
                <a:spcPts val="0"/>
              </a:spcBef>
              <a:spcAft>
                <a:spcPts val="0"/>
              </a:spcAft>
              <a:buClr>
                <a:srgbClr val="1F1C51"/>
              </a:buClr>
              <a:buSzPts val="4800"/>
              <a:buNone/>
              <a:defRPr sz="4800">
                <a:solidFill>
                  <a:srgbClr val="1F1C51"/>
                </a:solidFill>
              </a:defRPr>
            </a:lvl1pPr>
            <a:lvl2pPr lvl="1">
              <a:spcBef>
                <a:spcPts val="0"/>
              </a:spcBef>
              <a:spcAft>
                <a:spcPts val="0"/>
              </a:spcAft>
              <a:buClr>
                <a:srgbClr val="1F1C51"/>
              </a:buClr>
              <a:buSzPts val="6000"/>
              <a:buNone/>
              <a:defRPr sz="6000">
                <a:solidFill>
                  <a:srgbClr val="1F1C51"/>
                </a:solidFill>
              </a:defRPr>
            </a:lvl2pPr>
            <a:lvl3pPr lvl="2">
              <a:spcBef>
                <a:spcPts val="0"/>
              </a:spcBef>
              <a:spcAft>
                <a:spcPts val="0"/>
              </a:spcAft>
              <a:buClr>
                <a:srgbClr val="1F1C51"/>
              </a:buClr>
              <a:buSzPts val="6000"/>
              <a:buNone/>
              <a:defRPr sz="6000">
                <a:solidFill>
                  <a:srgbClr val="1F1C51"/>
                </a:solidFill>
              </a:defRPr>
            </a:lvl3pPr>
            <a:lvl4pPr lvl="3">
              <a:spcBef>
                <a:spcPts val="0"/>
              </a:spcBef>
              <a:spcAft>
                <a:spcPts val="0"/>
              </a:spcAft>
              <a:buClr>
                <a:srgbClr val="1F1C51"/>
              </a:buClr>
              <a:buSzPts val="6000"/>
              <a:buNone/>
              <a:defRPr sz="6000">
                <a:solidFill>
                  <a:srgbClr val="1F1C51"/>
                </a:solidFill>
              </a:defRPr>
            </a:lvl4pPr>
            <a:lvl5pPr lvl="4">
              <a:spcBef>
                <a:spcPts val="0"/>
              </a:spcBef>
              <a:spcAft>
                <a:spcPts val="0"/>
              </a:spcAft>
              <a:buClr>
                <a:srgbClr val="1F1C51"/>
              </a:buClr>
              <a:buSzPts val="6000"/>
              <a:buNone/>
              <a:defRPr sz="6000">
                <a:solidFill>
                  <a:srgbClr val="1F1C51"/>
                </a:solidFill>
              </a:defRPr>
            </a:lvl5pPr>
            <a:lvl6pPr lvl="5">
              <a:spcBef>
                <a:spcPts val="0"/>
              </a:spcBef>
              <a:spcAft>
                <a:spcPts val="0"/>
              </a:spcAft>
              <a:buClr>
                <a:srgbClr val="1F1C51"/>
              </a:buClr>
              <a:buSzPts val="6000"/>
              <a:buNone/>
              <a:defRPr sz="6000">
                <a:solidFill>
                  <a:srgbClr val="1F1C51"/>
                </a:solidFill>
              </a:defRPr>
            </a:lvl6pPr>
            <a:lvl7pPr lvl="6">
              <a:spcBef>
                <a:spcPts val="0"/>
              </a:spcBef>
              <a:spcAft>
                <a:spcPts val="0"/>
              </a:spcAft>
              <a:buClr>
                <a:srgbClr val="1F1C51"/>
              </a:buClr>
              <a:buSzPts val="6000"/>
              <a:buNone/>
              <a:defRPr sz="6000">
                <a:solidFill>
                  <a:srgbClr val="1F1C51"/>
                </a:solidFill>
              </a:defRPr>
            </a:lvl7pPr>
            <a:lvl8pPr lvl="7">
              <a:spcBef>
                <a:spcPts val="0"/>
              </a:spcBef>
              <a:spcAft>
                <a:spcPts val="0"/>
              </a:spcAft>
              <a:buClr>
                <a:srgbClr val="1F1C51"/>
              </a:buClr>
              <a:buSzPts val="6000"/>
              <a:buNone/>
              <a:defRPr sz="6000">
                <a:solidFill>
                  <a:srgbClr val="1F1C51"/>
                </a:solidFill>
              </a:defRPr>
            </a:lvl8pPr>
            <a:lvl9pPr lvl="8">
              <a:spcBef>
                <a:spcPts val="0"/>
              </a:spcBef>
              <a:spcAft>
                <a:spcPts val="0"/>
              </a:spcAft>
              <a:buClr>
                <a:srgbClr val="1F1C51"/>
              </a:buClr>
              <a:buSzPts val="6000"/>
              <a:buNone/>
              <a:defRPr sz="6000">
                <a:solidFill>
                  <a:srgbClr val="1F1C51"/>
                </a:solidFill>
              </a:defRPr>
            </a:lvl9pPr>
          </a:lstStyle>
          <a:p>
            <a:pPr>
              <a:defRPr/>
            </a:pPr>
            <a:endParaRPr/>
          </a:p>
        </p:txBody>
      </p:sp>
      <p:sp>
        <p:nvSpPr>
          <p:cNvPr id="10" name="Google Shape;10;p2"/>
          <p:cNvSpPr txBox="1">
            <a:spLocks noGrp="1"/>
          </p:cNvSpPr>
          <p:nvPr>
            <p:ph type="subTitle" idx="1"/>
          </p:nvPr>
        </p:nvSpPr>
        <p:spPr bwMode="auto">
          <a:xfrm>
            <a:off x="4974349" y="3518775"/>
            <a:ext cx="3876300" cy="792599"/>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1F1C51"/>
              </a:buClr>
              <a:buSzPts val="1800"/>
              <a:buNone/>
              <a:defRPr>
                <a:solidFill>
                  <a:srgbClr val="1F1C51"/>
                </a:solidFill>
              </a:defRPr>
            </a:lvl1pPr>
            <a:lvl2pPr lvl="1">
              <a:lnSpc>
                <a:spcPct val="100000"/>
              </a:lnSpc>
              <a:spcBef>
                <a:spcPts val="0"/>
              </a:spcBef>
              <a:spcAft>
                <a:spcPts val="0"/>
              </a:spcAft>
              <a:buClr>
                <a:srgbClr val="1F1C51"/>
              </a:buClr>
              <a:buSzPts val="2800"/>
              <a:buNone/>
              <a:defRPr sz="2800">
                <a:solidFill>
                  <a:srgbClr val="1F1C51"/>
                </a:solidFill>
              </a:defRPr>
            </a:lvl2pPr>
            <a:lvl3pPr lvl="2">
              <a:lnSpc>
                <a:spcPct val="100000"/>
              </a:lnSpc>
              <a:spcBef>
                <a:spcPts val="0"/>
              </a:spcBef>
              <a:spcAft>
                <a:spcPts val="0"/>
              </a:spcAft>
              <a:buClr>
                <a:srgbClr val="1F1C51"/>
              </a:buClr>
              <a:buSzPts val="2800"/>
              <a:buNone/>
              <a:defRPr sz="2800">
                <a:solidFill>
                  <a:srgbClr val="1F1C51"/>
                </a:solidFill>
              </a:defRPr>
            </a:lvl3pPr>
            <a:lvl4pPr lvl="3">
              <a:lnSpc>
                <a:spcPct val="100000"/>
              </a:lnSpc>
              <a:spcBef>
                <a:spcPts val="0"/>
              </a:spcBef>
              <a:spcAft>
                <a:spcPts val="0"/>
              </a:spcAft>
              <a:buClr>
                <a:srgbClr val="1F1C51"/>
              </a:buClr>
              <a:buSzPts val="2800"/>
              <a:buNone/>
              <a:defRPr sz="2800">
                <a:solidFill>
                  <a:srgbClr val="1F1C51"/>
                </a:solidFill>
              </a:defRPr>
            </a:lvl4pPr>
            <a:lvl5pPr lvl="4">
              <a:lnSpc>
                <a:spcPct val="100000"/>
              </a:lnSpc>
              <a:spcBef>
                <a:spcPts val="0"/>
              </a:spcBef>
              <a:spcAft>
                <a:spcPts val="0"/>
              </a:spcAft>
              <a:buClr>
                <a:srgbClr val="1F1C51"/>
              </a:buClr>
              <a:buSzPts val="2800"/>
              <a:buNone/>
              <a:defRPr sz="2800">
                <a:solidFill>
                  <a:srgbClr val="1F1C51"/>
                </a:solidFill>
              </a:defRPr>
            </a:lvl5pPr>
            <a:lvl6pPr lvl="5">
              <a:lnSpc>
                <a:spcPct val="100000"/>
              </a:lnSpc>
              <a:spcBef>
                <a:spcPts val="0"/>
              </a:spcBef>
              <a:spcAft>
                <a:spcPts val="0"/>
              </a:spcAft>
              <a:buClr>
                <a:srgbClr val="1F1C51"/>
              </a:buClr>
              <a:buSzPts val="2800"/>
              <a:buNone/>
              <a:defRPr sz="2800">
                <a:solidFill>
                  <a:srgbClr val="1F1C51"/>
                </a:solidFill>
              </a:defRPr>
            </a:lvl6pPr>
            <a:lvl7pPr lvl="6">
              <a:lnSpc>
                <a:spcPct val="100000"/>
              </a:lnSpc>
              <a:spcBef>
                <a:spcPts val="0"/>
              </a:spcBef>
              <a:spcAft>
                <a:spcPts val="0"/>
              </a:spcAft>
              <a:buClr>
                <a:srgbClr val="1F1C51"/>
              </a:buClr>
              <a:buSzPts val="2800"/>
              <a:buNone/>
              <a:defRPr sz="2800">
                <a:solidFill>
                  <a:srgbClr val="1F1C51"/>
                </a:solidFill>
              </a:defRPr>
            </a:lvl7pPr>
            <a:lvl8pPr lvl="7">
              <a:lnSpc>
                <a:spcPct val="100000"/>
              </a:lnSpc>
              <a:spcBef>
                <a:spcPts val="0"/>
              </a:spcBef>
              <a:spcAft>
                <a:spcPts val="0"/>
              </a:spcAft>
              <a:buClr>
                <a:srgbClr val="1F1C51"/>
              </a:buClr>
              <a:buSzPts val="2800"/>
              <a:buNone/>
              <a:defRPr sz="2800">
                <a:solidFill>
                  <a:srgbClr val="1F1C51"/>
                </a:solidFill>
              </a:defRPr>
            </a:lvl8pPr>
            <a:lvl9pPr lvl="8">
              <a:lnSpc>
                <a:spcPct val="100000"/>
              </a:lnSpc>
              <a:spcBef>
                <a:spcPts val="0"/>
              </a:spcBef>
              <a:spcAft>
                <a:spcPts val="0"/>
              </a:spcAft>
              <a:buClr>
                <a:srgbClr val="1F1C51"/>
              </a:buClr>
              <a:buSzPts val="2800"/>
              <a:buNone/>
              <a:defRPr sz="2800">
                <a:solidFill>
                  <a:srgbClr val="1F1C51"/>
                </a:solidFill>
              </a:defRPr>
            </a:lvl9pPr>
          </a:lstStyle>
          <a:p>
            <a:pPr>
              <a:defRP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Section header" type="secHead" userDrawn="1">
  <p:cSld name="SECTION_HEADER">
    <p:bg>
      <p:bgPr>
        <a:gradFill>
          <a:gsLst>
            <a:gs pos="0">
              <a:srgbClr val="8BE3FF"/>
            </a:gs>
            <a:gs pos="100000">
              <a:srgbClr val="ACFFD9"/>
            </a:gs>
          </a:gsLst>
          <a:lin ang="5400012" scaled="0"/>
        </a:gradFill>
        <a:effectLst/>
      </p:bgPr>
    </p:bg>
    <p:spTree>
      <p:nvGrpSpPr>
        <p:cNvPr id="1" name=""/>
        <p:cNvGrpSpPr/>
        <p:nvPr/>
      </p:nvGrpSpPr>
      <p:grpSpPr bwMode="auto">
        <a:xfrm>
          <a:off x="0" y="0"/>
          <a:ext cx="0" cy="0"/>
          <a:chOff x="0" y="0"/>
          <a:chExt cx="0" cy="0"/>
        </a:xfrm>
      </p:grpSpPr>
      <p:sp>
        <p:nvSpPr>
          <p:cNvPr id="12" name="Google Shape;12;p3"/>
          <p:cNvSpPr txBox="1">
            <a:spLocks noGrp="1"/>
          </p:cNvSpPr>
          <p:nvPr>
            <p:ph type="title"/>
          </p:nvPr>
        </p:nvSpPr>
        <p:spPr bwMode="auto">
          <a:xfrm>
            <a:off x="876324" y="1458973"/>
            <a:ext cx="4559099" cy="1671899"/>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pPr>
              <a:defRPr/>
            </a:pPr>
            <a:endParaRPr/>
          </a:p>
        </p:txBody>
      </p:sp>
      <p:sp>
        <p:nvSpPr>
          <p:cNvPr id="13" name="Google Shape;13;p3"/>
          <p:cNvSpPr txBox="1">
            <a:spLocks noGrp="1"/>
          </p:cNvSpPr>
          <p:nvPr>
            <p:ph type="subTitle" idx="1"/>
          </p:nvPr>
        </p:nvSpPr>
        <p:spPr bwMode="auto">
          <a:xfrm>
            <a:off x="876324" y="3087549"/>
            <a:ext cx="2977799" cy="792599"/>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1F1C51"/>
              </a:buClr>
              <a:buSzPts val="1800"/>
              <a:buNone/>
              <a:defRPr>
                <a:solidFill>
                  <a:srgbClr val="1F1C51"/>
                </a:solidFill>
              </a:defRPr>
            </a:lvl1pPr>
            <a:lvl2pPr lvl="1">
              <a:lnSpc>
                <a:spcPct val="100000"/>
              </a:lnSpc>
              <a:spcBef>
                <a:spcPts val="0"/>
              </a:spcBef>
              <a:spcAft>
                <a:spcPts val="0"/>
              </a:spcAft>
              <a:buClr>
                <a:srgbClr val="1F1C51"/>
              </a:buClr>
              <a:buSzPts val="2800"/>
              <a:buNone/>
              <a:defRPr sz="2800">
                <a:solidFill>
                  <a:srgbClr val="1F1C51"/>
                </a:solidFill>
              </a:defRPr>
            </a:lvl2pPr>
            <a:lvl3pPr lvl="2">
              <a:lnSpc>
                <a:spcPct val="100000"/>
              </a:lnSpc>
              <a:spcBef>
                <a:spcPts val="0"/>
              </a:spcBef>
              <a:spcAft>
                <a:spcPts val="0"/>
              </a:spcAft>
              <a:buClr>
                <a:srgbClr val="1F1C51"/>
              </a:buClr>
              <a:buSzPts val="2800"/>
              <a:buNone/>
              <a:defRPr sz="2800">
                <a:solidFill>
                  <a:srgbClr val="1F1C51"/>
                </a:solidFill>
              </a:defRPr>
            </a:lvl3pPr>
            <a:lvl4pPr lvl="3">
              <a:lnSpc>
                <a:spcPct val="100000"/>
              </a:lnSpc>
              <a:spcBef>
                <a:spcPts val="0"/>
              </a:spcBef>
              <a:spcAft>
                <a:spcPts val="0"/>
              </a:spcAft>
              <a:buClr>
                <a:srgbClr val="1F1C51"/>
              </a:buClr>
              <a:buSzPts val="2800"/>
              <a:buNone/>
              <a:defRPr sz="2800">
                <a:solidFill>
                  <a:srgbClr val="1F1C51"/>
                </a:solidFill>
              </a:defRPr>
            </a:lvl4pPr>
            <a:lvl5pPr lvl="4">
              <a:lnSpc>
                <a:spcPct val="100000"/>
              </a:lnSpc>
              <a:spcBef>
                <a:spcPts val="0"/>
              </a:spcBef>
              <a:spcAft>
                <a:spcPts val="0"/>
              </a:spcAft>
              <a:buClr>
                <a:srgbClr val="1F1C51"/>
              </a:buClr>
              <a:buSzPts val="2800"/>
              <a:buNone/>
              <a:defRPr sz="2800">
                <a:solidFill>
                  <a:srgbClr val="1F1C51"/>
                </a:solidFill>
              </a:defRPr>
            </a:lvl5pPr>
            <a:lvl6pPr lvl="5">
              <a:lnSpc>
                <a:spcPct val="100000"/>
              </a:lnSpc>
              <a:spcBef>
                <a:spcPts val="0"/>
              </a:spcBef>
              <a:spcAft>
                <a:spcPts val="0"/>
              </a:spcAft>
              <a:buClr>
                <a:srgbClr val="1F1C51"/>
              </a:buClr>
              <a:buSzPts val="2800"/>
              <a:buNone/>
              <a:defRPr sz="2800">
                <a:solidFill>
                  <a:srgbClr val="1F1C51"/>
                </a:solidFill>
              </a:defRPr>
            </a:lvl6pPr>
            <a:lvl7pPr lvl="6">
              <a:lnSpc>
                <a:spcPct val="100000"/>
              </a:lnSpc>
              <a:spcBef>
                <a:spcPts val="0"/>
              </a:spcBef>
              <a:spcAft>
                <a:spcPts val="0"/>
              </a:spcAft>
              <a:buClr>
                <a:srgbClr val="1F1C51"/>
              </a:buClr>
              <a:buSzPts val="2800"/>
              <a:buNone/>
              <a:defRPr sz="2800">
                <a:solidFill>
                  <a:srgbClr val="1F1C51"/>
                </a:solidFill>
              </a:defRPr>
            </a:lvl7pPr>
            <a:lvl8pPr lvl="7">
              <a:lnSpc>
                <a:spcPct val="100000"/>
              </a:lnSpc>
              <a:spcBef>
                <a:spcPts val="0"/>
              </a:spcBef>
              <a:spcAft>
                <a:spcPts val="0"/>
              </a:spcAft>
              <a:buClr>
                <a:srgbClr val="1F1C51"/>
              </a:buClr>
              <a:buSzPts val="2800"/>
              <a:buNone/>
              <a:defRPr sz="2800">
                <a:solidFill>
                  <a:srgbClr val="1F1C51"/>
                </a:solidFill>
              </a:defRPr>
            </a:lvl8pPr>
            <a:lvl9pPr lvl="8">
              <a:lnSpc>
                <a:spcPct val="100000"/>
              </a:lnSpc>
              <a:spcBef>
                <a:spcPts val="0"/>
              </a:spcBef>
              <a:spcAft>
                <a:spcPts val="0"/>
              </a:spcAft>
              <a:buClr>
                <a:srgbClr val="1F1C51"/>
              </a:buClr>
              <a:buSzPts val="2800"/>
              <a:buNone/>
              <a:defRPr sz="2800">
                <a:solidFill>
                  <a:srgbClr val="1F1C51"/>
                </a:solidFill>
              </a:defRPr>
            </a:lvl9pPr>
          </a:lstStyle>
          <a:p>
            <a:pPr>
              <a:defRPr/>
            </a:pPr>
            <a:endParaRPr/>
          </a:p>
        </p:txBody>
      </p:sp>
      <p:sp>
        <p:nvSpPr>
          <p:cNvPr id="14" name="Google Shape;14;p3"/>
          <p:cNvSpPr txBox="1">
            <a:spLocks noGrp="1"/>
          </p:cNvSpPr>
          <p:nvPr>
            <p:ph type="title" idx="2" hasCustomPrompt="1"/>
          </p:nvPr>
        </p:nvSpPr>
        <p:spPr bwMode="auto">
          <a:xfrm>
            <a:off x="876324" y="792424"/>
            <a:ext cx="2657700" cy="792599"/>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pPr>
              <a:defRPr/>
            </a:pPr>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Blank" type="blank" userDrawn="1">
  <p:cSld name="BLANK">
    <p:spTree>
      <p:nvGrpSpPr>
        <p:cNvPr id="1" name=""/>
        <p:cNvGrpSpPr/>
        <p:nvPr/>
      </p:nvGrpSpPr>
      <p:grpSpPr bwMode="auto">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270745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
        <p:cNvGrpSpPr/>
        <p:nvPr/>
      </p:nvGrpSpPr>
      <p:grpSpPr bwMode="auto">
        <a:xfrm>
          <a:off x="0" y="0"/>
          <a:ext cx="0" cy="0"/>
          <a:chOff x="0" y="0"/>
          <a:chExt cx="0" cy="0"/>
        </a:xfrm>
      </p:grpSpPr>
      <p:sp>
        <p:nvSpPr>
          <p:cNvPr id="6" name="Google Shape;6;p1"/>
          <p:cNvSpPr txBox="1">
            <a:spLocks noGrp="1"/>
          </p:cNvSpPr>
          <p:nvPr>
            <p:ph type="title"/>
          </p:nvPr>
        </p:nvSpPr>
        <p:spPr bwMode="auto">
          <a:xfrm>
            <a:off x="311699" y="445024"/>
            <a:ext cx="8520599" cy="572699"/>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Viga"/>
              <a:buNone/>
              <a:defRPr sz="2800">
                <a:solidFill>
                  <a:schemeClr val="lt2"/>
                </a:solidFill>
                <a:latin typeface="Viga"/>
                <a:ea typeface="Viga"/>
                <a:cs typeface="Viga"/>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pPr>
              <a:defRPr/>
            </a:pPr>
            <a:endParaRPr/>
          </a:p>
        </p:txBody>
      </p:sp>
      <p:sp>
        <p:nvSpPr>
          <p:cNvPr id="7" name="Google Shape;7;p1"/>
          <p:cNvSpPr txBox="1">
            <a:spLocks noGrp="1"/>
          </p:cNvSpPr>
          <p:nvPr>
            <p:ph type="body" idx="1"/>
          </p:nvPr>
        </p:nvSpPr>
        <p:spPr bwMode="auto">
          <a:xfrm>
            <a:off x="311699" y="1152473"/>
            <a:ext cx="8520599"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DM Sans"/>
              <a:buChar char="●"/>
              <a:defRPr sz="1800">
                <a:solidFill>
                  <a:schemeClr val="lt2"/>
                </a:solidFill>
                <a:latin typeface="DM Sans"/>
                <a:ea typeface="DM Sans"/>
                <a:cs typeface="DM Sans"/>
              </a:defRPr>
            </a:lvl1pPr>
            <a:lvl2pPr marL="914400" lvl="1"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defRPr>
            </a:lvl2pPr>
            <a:lvl3pPr marL="1371600" lvl="2"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defRPr>
            </a:lvl3pPr>
            <a:lvl4pPr marL="1828800" lvl="3"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defRPr>
            </a:lvl4pPr>
            <a:lvl5pPr marL="2286000" lvl="4"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defRPr>
            </a:lvl5pPr>
            <a:lvl6pPr marL="2743200" lvl="5"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defRPr>
            </a:lvl6pPr>
            <a:lvl7pPr marL="3200400" lvl="6"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defRPr>
            </a:lvl7pPr>
            <a:lvl8pPr marL="3657600" lvl="7"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defRPr>
            </a:lvl8pPr>
            <a:lvl9pPr marL="4114800" lvl="8" indent="-317500">
              <a:lnSpc>
                <a:spcPct val="100000"/>
              </a:lnSpc>
              <a:spcBef>
                <a:spcPts val="1600"/>
              </a:spcBef>
              <a:spcAft>
                <a:spcPts val="1600"/>
              </a:spcAft>
              <a:buClr>
                <a:schemeClr val="lt2"/>
              </a:buClr>
              <a:buSzPts val="1400"/>
              <a:buFont typeface="DM Sans"/>
              <a:buChar char="■"/>
              <a:defRPr>
                <a:solidFill>
                  <a:schemeClr val="lt2"/>
                </a:solidFill>
                <a:latin typeface="DM Sans"/>
                <a:ea typeface="DM Sans"/>
                <a:cs typeface="DM Sans"/>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yberecellence" TargetMode="External"/><Relationship Id="rId2" Type="http://schemas.openxmlformats.org/officeDocument/2006/relationships/hyperlink" Target="https://cyberwal.be"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yberexcellence.be/?page_id=6303"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yberexcellence.be/?page_id=6223"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lt1">
            <a:alpha val="99999"/>
          </a:schemeClr>
        </a:solidFill>
        <a:effectLst/>
      </p:bgPr>
    </p:bg>
    <p:spTree>
      <p:nvGrpSpPr>
        <p:cNvPr id="1" name=""/>
        <p:cNvGrpSpPr/>
        <p:nvPr/>
      </p:nvGrpSpPr>
      <p:grpSpPr bwMode="auto">
        <a:xfrm>
          <a:off x="0" y="0"/>
          <a:ext cx="0" cy="0"/>
          <a:chOff x="0" y="0"/>
          <a:chExt cx="0" cy="0"/>
        </a:xfrm>
      </p:grpSpPr>
      <p:sp>
        <p:nvSpPr>
          <p:cNvPr id="1169534258" name=" 1169534257"/>
          <p:cNvSpPr/>
          <p:nvPr/>
        </p:nvSpPr>
        <p:spPr bwMode="auto">
          <a:xfrm>
            <a:off x="4232577" y="1832455"/>
            <a:ext cx="228174" cy="30483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58" name="Google Shape;158;p29"/>
          <p:cNvSpPr/>
          <p:nvPr/>
        </p:nvSpPr>
        <p:spPr bwMode="auto">
          <a:xfrm rot="-7509504">
            <a:off x="5477592" y="808828"/>
            <a:ext cx="5179224" cy="5732711"/>
          </a:xfrm>
          <a:custGeom>
            <a:avLst/>
            <a:gdLst/>
            <a:ahLst/>
            <a:cxnLst/>
            <a:rect l="l" t="t" r="r" b="b"/>
            <a:pathLst>
              <a:path w="26397" h="32076" extrusionOk="0">
                <a:moveTo>
                  <a:pt x="11422" y="1"/>
                </a:moveTo>
                <a:cubicBezTo>
                  <a:pt x="10866" y="1"/>
                  <a:pt x="10274" y="46"/>
                  <a:pt x="9640" y="141"/>
                </a:cubicBezTo>
                <a:cubicBezTo>
                  <a:pt x="5702" y="732"/>
                  <a:pt x="2430" y="3940"/>
                  <a:pt x="1216" y="7734"/>
                </a:cubicBezTo>
                <a:cubicBezTo>
                  <a:pt x="0" y="11528"/>
                  <a:pt x="664" y="15761"/>
                  <a:pt x="2459" y="19317"/>
                </a:cubicBezTo>
                <a:cubicBezTo>
                  <a:pt x="4253" y="22873"/>
                  <a:pt x="7097" y="25808"/>
                  <a:pt x="10241" y="28254"/>
                </a:cubicBezTo>
                <a:cubicBezTo>
                  <a:pt x="12805" y="30251"/>
                  <a:pt x="15774" y="32014"/>
                  <a:pt x="19022" y="32074"/>
                </a:cubicBezTo>
                <a:cubicBezTo>
                  <a:pt x="19066" y="32075"/>
                  <a:pt x="19109" y="32076"/>
                  <a:pt x="19153" y="32076"/>
                </a:cubicBezTo>
                <a:cubicBezTo>
                  <a:pt x="22363" y="32076"/>
                  <a:pt x="25746" y="29895"/>
                  <a:pt x="26096" y="26708"/>
                </a:cubicBezTo>
                <a:cubicBezTo>
                  <a:pt x="26397" y="23957"/>
                  <a:pt x="24516" y="21520"/>
                  <a:pt x="23100" y="19145"/>
                </a:cubicBezTo>
                <a:cubicBezTo>
                  <a:pt x="19506" y="13117"/>
                  <a:pt x="20856" y="1"/>
                  <a:pt x="11422" y="1"/>
                </a:cubicBezTo>
                <a:close/>
              </a:path>
            </a:pathLst>
          </a:custGeom>
          <a:gradFill>
            <a:gsLst>
              <a:gs pos="0">
                <a:srgbClr val="AEDBDD"/>
              </a:gs>
              <a:gs pos="100000">
                <a:srgbClr val="EB7E33"/>
              </a:gs>
            </a:gsLst>
            <a:lin ang="5400012" scaled="0"/>
          </a:gra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59" name="Google Shape;159;p29"/>
          <p:cNvSpPr txBox="1">
            <a:spLocks noGrp="1"/>
          </p:cNvSpPr>
          <p:nvPr>
            <p:ph type="ctrTitle"/>
          </p:nvPr>
        </p:nvSpPr>
        <p:spPr bwMode="auto">
          <a:xfrm>
            <a:off x="4974349" y="1349493"/>
            <a:ext cx="3769499" cy="965924"/>
          </a:xfrm>
          <a:prstGeom prst="rect">
            <a:avLst/>
          </a:prstGeom>
        </p:spPr>
        <p:txBody>
          <a:bodyPr spcFirstLastPara="1" wrap="square" lIns="91423" tIns="91423" rIns="91423" bIns="91423" anchor="b" anchorCtr="0">
            <a:noAutofit/>
          </a:bodyPr>
          <a:lstStyle/>
          <a:p>
            <a:pPr marL="0" lvl="0" indent="0" algn="l">
              <a:spcBef>
                <a:spcPts val="0"/>
              </a:spcBef>
              <a:spcAft>
                <a:spcPts val="0"/>
              </a:spcAft>
              <a:buNone/>
              <a:defRPr/>
            </a:pPr>
            <a:r>
              <a:rPr lang="en" dirty="0">
                <a:solidFill>
                  <a:schemeClr val="lt2"/>
                </a:solidFill>
                <a:latin typeface="Viga"/>
                <a:ea typeface="Viga"/>
                <a:cs typeface="Viga"/>
              </a:rPr>
              <a:t>CYBER Excellence </a:t>
            </a:r>
            <a:endParaRPr dirty="0">
              <a:solidFill>
                <a:schemeClr val="lt2"/>
              </a:solidFill>
              <a:latin typeface="Noto Sans KR"/>
              <a:ea typeface="Noto Sans KR"/>
              <a:cs typeface="Noto Sans KR"/>
            </a:endParaRPr>
          </a:p>
        </p:txBody>
      </p:sp>
      <p:sp>
        <p:nvSpPr>
          <p:cNvPr id="160" name="Google Shape;160;p29"/>
          <p:cNvSpPr txBox="1">
            <a:spLocks noGrp="1"/>
          </p:cNvSpPr>
          <p:nvPr>
            <p:ph type="subTitle" idx="1"/>
          </p:nvPr>
        </p:nvSpPr>
        <p:spPr bwMode="auto">
          <a:xfrm>
            <a:off x="4974349" y="2267529"/>
            <a:ext cx="3876300" cy="7926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lang="fr-FR" sz="1800" b="0" i="0" u="none" strike="noStrike" cap="none" spc="0" dirty="0">
                <a:solidFill>
                  <a:srgbClr val="1F1C51"/>
                </a:solidFill>
                <a:latin typeface="DM Sans"/>
                <a:ea typeface="DM Sans"/>
                <a:cs typeface="DM Sans"/>
              </a:rPr>
              <a:t>Réunion du Comité de Valorisation</a:t>
            </a:r>
            <a:br>
              <a:rPr lang="fr-FR" sz="1800" b="0" i="0" u="none" strike="noStrike" cap="none" spc="0" dirty="0">
                <a:solidFill>
                  <a:srgbClr val="1F1C51"/>
                </a:solidFill>
                <a:latin typeface="DM Sans"/>
                <a:ea typeface="DM Sans"/>
                <a:cs typeface="DM Sans"/>
              </a:rPr>
            </a:br>
            <a:endParaRPr lang="fr-FR" sz="1800" b="0" i="0" u="none" strike="noStrike" cap="none" spc="0" dirty="0">
              <a:solidFill>
                <a:srgbClr val="1F1C51"/>
              </a:solidFill>
              <a:latin typeface="DM Sans"/>
              <a:ea typeface="DM Sans"/>
              <a:cs typeface="DM Sans"/>
            </a:endParaRPr>
          </a:p>
          <a:p>
            <a:pPr marL="0" lvl="0" indent="0" algn="l">
              <a:spcBef>
                <a:spcPts val="0"/>
              </a:spcBef>
              <a:spcAft>
                <a:spcPts val="0"/>
              </a:spcAft>
              <a:buNone/>
              <a:defRPr/>
            </a:pPr>
            <a:endParaRPr lang="fr-FR" dirty="0"/>
          </a:p>
          <a:p>
            <a:pPr marL="0" lvl="0" indent="0" algn="l">
              <a:spcBef>
                <a:spcPts val="0"/>
              </a:spcBef>
              <a:spcAft>
                <a:spcPts val="0"/>
              </a:spcAft>
              <a:buNone/>
              <a:defRPr/>
            </a:pPr>
            <a:endParaRPr dirty="0"/>
          </a:p>
        </p:txBody>
      </p:sp>
      <p:sp>
        <p:nvSpPr>
          <p:cNvPr id="1185380680" name="Google Shape;160;p29"/>
          <p:cNvSpPr txBox="1">
            <a:spLocks noGrp="1"/>
          </p:cNvSpPr>
          <p:nvPr/>
        </p:nvSpPr>
        <p:spPr bwMode="auto">
          <a:xfrm>
            <a:off x="7038980" y="4570619"/>
            <a:ext cx="3876300" cy="517480"/>
          </a:xfrm>
          <a:prstGeom prst="rect">
            <a:avLst/>
          </a:prstGeom>
        </p:spPr>
        <p:txBody>
          <a:bodyPr spcFirstLastPara="1" wrap="square" lIns="91423" tIns="91423" rIns="91423" bIns="91423" anchor="t" anchorCtr="0">
            <a:noAutofit/>
          </a:bodyPr>
          <a:lstStyle>
            <a:defPPr marR="0" lvl="0" algn="l">
              <a:lnSpc>
                <a:spcPct val="100000"/>
              </a:lnSpc>
              <a:spcBef>
                <a:spcPts val="0"/>
              </a:spcBef>
              <a:spcAft>
                <a:spcPts val="0"/>
              </a:spcAft>
            </a:defPPr>
            <a:lvl1pPr marL="457200" marR="0" lvl="0" indent="-342900" algn="l">
              <a:lnSpc>
                <a:spcPct val="100000"/>
              </a:lnSpc>
              <a:spcBef>
                <a:spcPts val="0"/>
              </a:spcBef>
              <a:spcAft>
                <a:spcPts val="0"/>
              </a:spcAft>
              <a:buClr>
                <a:srgbClr val="1F1C51"/>
              </a:buClr>
              <a:buSzPts val="1800"/>
              <a:buFont typeface="DM Sans"/>
              <a:buNone/>
              <a:defRPr sz="1800" b="0" i="0" u="none" strike="noStrike" cap="none">
                <a:solidFill>
                  <a:srgbClr val="1F1C51"/>
                </a:solidFill>
                <a:latin typeface="DM Sans"/>
                <a:ea typeface="DM Sans"/>
                <a:cs typeface="DM Sans"/>
              </a:defRPr>
            </a:lvl1pPr>
            <a:lvl2pPr marL="914400" marR="0" lvl="1"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2pPr>
            <a:lvl3pPr marL="1371600" marR="0" lvl="2"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3pPr>
            <a:lvl4pPr marL="1828800" marR="0" lvl="3"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4pPr>
            <a:lvl5pPr marL="2286000" marR="0" lvl="4"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5pPr>
            <a:lvl6pPr marL="2743200" marR="0" lvl="5"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6pPr>
            <a:lvl7pPr marL="3200400" marR="0" lvl="6"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7pPr>
            <a:lvl8pPr marL="3657600" marR="0" lvl="7"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8pPr>
            <a:lvl9pPr marL="4114800" marR="0" lvl="8"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9pPr>
          </a:lstStyle>
          <a:p>
            <a:pPr marL="0" lvl="0" indent="0" algn="l">
              <a:spcBef>
                <a:spcPts val="0"/>
              </a:spcBef>
              <a:spcAft>
                <a:spcPts val="0"/>
              </a:spcAft>
              <a:buNone/>
              <a:defRPr/>
            </a:pPr>
            <a:r>
              <a:rPr lang="fr-FR" sz="1200" b="0" i="0" u="sng" strike="noStrike" cap="none" spc="0">
                <a:solidFill>
                  <a:schemeClr val="lt2"/>
                </a:solidFill>
                <a:latin typeface="DM Sans"/>
                <a:ea typeface="DM Sans"/>
                <a:cs typeface="DM Sans"/>
                <a:hlinkClick r:id="rId2" tooltip="https://cyberwal.be"/>
              </a:rPr>
              <a:t>https://cyberwal.be</a:t>
            </a:r>
            <a:endParaRPr sz="1200"/>
          </a:p>
          <a:p>
            <a:pPr marL="0" lvl="0" indent="0" algn="l">
              <a:spcBef>
                <a:spcPts val="0"/>
              </a:spcBef>
              <a:spcAft>
                <a:spcPts val="0"/>
              </a:spcAft>
              <a:buNone/>
              <a:defRPr/>
            </a:pPr>
            <a:r>
              <a:rPr sz="1200" u="sng">
                <a:hlinkClick r:id="rId3" tooltip="https://cyberecellence"/>
              </a:rPr>
              <a:t>https://cyberexcellence</a:t>
            </a:r>
            <a:r>
              <a:rPr lang="fr-FR" sz="1200" b="0" i="0" u="none" strike="noStrike" cap="none" spc="0">
                <a:solidFill>
                  <a:schemeClr val="lt2"/>
                </a:solidFill>
                <a:latin typeface="DM Sans"/>
                <a:ea typeface="DM Sans"/>
                <a:cs typeface="DM Sans"/>
              </a:rPr>
              <a:t>.be</a:t>
            </a:r>
            <a:endParaRPr sz="1200" b="0" i="0" u="none" strike="noStrike" cap="none" spc="0">
              <a:solidFill>
                <a:schemeClr val="lt2"/>
              </a:solidFill>
              <a:latin typeface="DM Sans"/>
              <a:ea typeface="DM Sans"/>
              <a:cs typeface="DM Sans"/>
            </a:endParaRPr>
          </a:p>
        </p:txBody>
      </p:sp>
      <p:sp>
        <p:nvSpPr>
          <p:cNvPr id="370997342" name="Google Shape;160;p29"/>
          <p:cNvSpPr txBox="1">
            <a:spLocks noGrp="1"/>
          </p:cNvSpPr>
          <p:nvPr/>
        </p:nvSpPr>
        <p:spPr bwMode="auto">
          <a:xfrm>
            <a:off x="5016180" y="3219311"/>
            <a:ext cx="3876300" cy="792599"/>
          </a:xfrm>
          <a:prstGeom prst="rect">
            <a:avLst/>
          </a:prstGeom>
        </p:spPr>
        <p:txBody>
          <a:bodyPr spcFirstLastPara="1" wrap="square" lIns="91423" tIns="91423" rIns="91423" bIns="91423" anchor="t" anchorCtr="0">
            <a:noAutofit/>
          </a:bodyPr>
          <a:lstStyle>
            <a:defPPr marR="0" lvl="0" algn="l">
              <a:lnSpc>
                <a:spcPct val="100000"/>
              </a:lnSpc>
              <a:spcBef>
                <a:spcPts val="0"/>
              </a:spcBef>
              <a:spcAft>
                <a:spcPts val="0"/>
              </a:spcAft>
            </a:defPPr>
            <a:lvl1pPr marL="457200" marR="0" lvl="0" indent="-342900" algn="l">
              <a:lnSpc>
                <a:spcPct val="100000"/>
              </a:lnSpc>
              <a:spcBef>
                <a:spcPts val="0"/>
              </a:spcBef>
              <a:spcAft>
                <a:spcPts val="0"/>
              </a:spcAft>
              <a:buClr>
                <a:srgbClr val="1F1C51"/>
              </a:buClr>
              <a:buSzPts val="1800"/>
              <a:buFont typeface="DM Sans"/>
              <a:buNone/>
              <a:defRPr sz="1800" b="0" i="0" u="none" strike="noStrike" cap="none">
                <a:solidFill>
                  <a:srgbClr val="1F1C51"/>
                </a:solidFill>
                <a:latin typeface="DM Sans"/>
                <a:ea typeface="DM Sans"/>
                <a:cs typeface="DM Sans"/>
              </a:defRPr>
            </a:lvl1pPr>
            <a:lvl2pPr marL="914400" marR="0" lvl="1"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2pPr>
            <a:lvl3pPr marL="1371600" marR="0" lvl="2"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3pPr>
            <a:lvl4pPr marL="1828800" marR="0" lvl="3"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4pPr>
            <a:lvl5pPr marL="2286000" marR="0" lvl="4"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5pPr>
            <a:lvl6pPr marL="2743200" marR="0" lvl="5"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6pPr>
            <a:lvl7pPr marL="3200400" marR="0" lvl="6"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7pPr>
            <a:lvl8pPr marL="3657600" marR="0" lvl="7"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8pPr>
            <a:lvl9pPr marL="4114800" marR="0" lvl="8"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9pPr>
          </a:lstStyle>
          <a:p>
            <a:pPr marL="0" lvl="0" indent="0" algn="l">
              <a:spcBef>
                <a:spcPts val="0"/>
              </a:spcBef>
              <a:spcAft>
                <a:spcPts val="0"/>
              </a:spcAft>
              <a:buNone/>
              <a:defRPr/>
            </a:pPr>
            <a:r>
              <a:rPr lang="fr-FR" sz="1200" dirty="0">
                <a:solidFill>
                  <a:schemeClr val="lt2"/>
                </a:solidFill>
              </a:rPr>
              <a:t>Philippe </a:t>
            </a:r>
            <a:r>
              <a:rPr lang="fr-FR" sz="1200" dirty="0" err="1">
                <a:solidFill>
                  <a:schemeClr val="lt2"/>
                </a:solidFill>
              </a:rPr>
              <a:t>Massonet</a:t>
            </a:r>
            <a:endParaRPr sz="1200" dirty="0"/>
          </a:p>
        </p:txBody>
      </p:sp>
      <p:sp>
        <p:nvSpPr>
          <p:cNvPr id="1416975668" name="Google Shape;160;p29"/>
          <p:cNvSpPr txBox="1">
            <a:spLocks noGrp="1"/>
          </p:cNvSpPr>
          <p:nvPr/>
        </p:nvSpPr>
        <p:spPr bwMode="auto">
          <a:xfrm>
            <a:off x="129022" y="93178"/>
            <a:ext cx="3876300" cy="517479"/>
          </a:xfrm>
          <a:prstGeom prst="rect">
            <a:avLst/>
          </a:prstGeom>
        </p:spPr>
        <p:txBody>
          <a:bodyPr spcFirstLastPara="1" wrap="square" lIns="91423" tIns="91423" rIns="91423" bIns="91423" anchor="t" anchorCtr="0">
            <a:noAutofit/>
          </a:bodyPr>
          <a:lstStyle>
            <a:defPPr marR="0" lvl="0" algn="l">
              <a:lnSpc>
                <a:spcPct val="100000"/>
              </a:lnSpc>
              <a:spcBef>
                <a:spcPts val="0"/>
              </a:spcBef>
              <a:spcAft>
                <a:spcPts val="0"/>
              </a:spcAft>
            </a:defPPr>
            <a:lvl1pPr marL="457200" marR="0" lvl="0" indent="-342900" algn="l">
              <a:lnSpc>
                <a:spcPct val="100000"/>
              </a:lnSpc>
              <a:spcBef>
                <a:spcPts val="0"/>
              </a:spcBef>
              <a:spcAft>
                <a:spcPts val="0"/>
              </a:spcAft>
              <a:buClr>
                <a:srgbClr val="1F1C51"/>
              </a:buClr>
              <a:buSzPts val="1800"/>
              <a:buFont typeface="DM Sans"/>
              <a:buNone/>
              <a:defRPr sz="1800" b="0" i="0" u="none" strike="noStrike" cap="none">
                <a:solidFill>
                  <a:srgbClr val="1F1C51"/>
                </a:solidFill>
                <a:latin typeface="DM Sans"/>
                <a:ea typeface="DM Sans"/>
                <a:cs typeface="DM Sans"/>
              </a:defRPr>
            </a:lvl1pPr>
            <a:lvl2pPr marL="914400" marR="0" lvl="1"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2pPr>
            <a:lvl3pPr marL="1371600" marR="0" lvl="2"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3pPr>
            <a:lvl4pPr marL="1828800" marR="0" lvl="3"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4pPr>
            <a:lvl5pPr marL="2286000" marR="0" lvl="4"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5pPr>
            <a:lvl6pPr marL="2743200" marR="0" lvl="5"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6pPr>
            <a:lvl7pPr marL="3200400" marR="0" lvl="6"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7pPr>
            <a:lvl8pPr marL="3657600" marR="0" lvl="7"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8pPr>
            <a:lvl9pPr marL="4114800" marR="0" lvl="8" indent="-317499" algn="l">
              <a:lnSpc>
                <a:spcPct val="100000"/>
              </a:lnSpc>
              <a:spcBef>
                <a:spcPts val="0"/>
              </a:spcBef>
              <a:spcAft>
                <a:spcPts val="0"/>
              </a:spcAft>
              <a:buClr>
                <a:srgbClr val="1F1C51"/>
              </a:buClr>
              <a:buSzPts val="2800"/>
              <a:buFont typeface="DM Sans"/>
              <a:buNone/>
              <a:defRPr sz="2800" b="0" i="0" u="none" strike="noStrike" cap="none">
                <a:solidFill>
                  <a:srgbClr val="1F1C51"/>
                </a:solidFill>
                <a:latin typeface="DM Sans"/>
                <a:ea typeface="DM Sans"/>
                <a:cs typeface="DM Sans"/>
              </a:defRPr>
            </a:lvl9pPr>
          </a:lstStyle>
          <a:p>
            <a:pPr marL="0" lvl="0" indent="0" algn="l">
              <a:spcBef>
                <a:spcPts val="0"/>
              </a:spcBef>
              <a:spcAft>
                <a:spcPts val="0"/>
              </a:spcAft>
              <a:buNone/>
              <a:defRPr/>
            </a:pPr>
            <a:r>
              <a:rPr sz="1200" b="0" i="0" u="none" strike="noStrike" cap="none" spc="0">
                <a:solidFill>
                  <a:schemeClr val="lt2"/>
                </a:solidFill>
                <a:latin typeface="DM Sans"/>
                <a:ea typeface="DM Sans"/>
                <a:cs typeface="DM Sans"/>
              </a:rPr>
              <a:t>Date 22/06/23</a:t>
            </a:r>
          </a:p>
        </p:txBody>
      </p:sp>
      <p:pic>
        <p:nvPicPr>
          <p:cNvPr id="180367640" name="Image 180367639"/>
          <p:cNvPicPr>
            <a:picLocks noChangeAspect="1"/>
          </p:cNvPicPr>
          <p:nvPr/>
        </p:nvPicPr>
        <p:blipFill>
          <a:blip r:embed="rId4"/>
          <a:stretch/>
        </p:blipFill>
        <p:spPr bwMode="auto">
          <a:xfrm>
            <a:off x="1474391" y="4151415"/>
            <a:ext cx="1591108" cy="857309"/>
          </a:xfrm>
          <a:prstGeom prst="rect">
            <a:avLst/>
          </a:prstGeom>
        </p:spPr>
      </p:pic>
      <p:pic>
        <p:nvPicPr>
          <p:cNvPr id="977281305" name="Image 8" descr="Une image contenant texte&#10;&#10;Description générée automatiquement"/>
          <p:cNvPicPr>
            <a:picLocks noChangeAspect="1"/>
          </p:cNvPicPr>
          <p:nvPr/>
        </p:nvPicPr>
        <p:blipFill>
          <a:blip r:embed="rId5"/>
          <a:stretch/>
        </p:blipFill>
        <p:spPr bwMode="auto">
          <a:xfrm>
            <a:off x="178747" y="4143315"/>
            <a:ext cx="1172252" cy="9068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395536" y="0"/>
            <a:ext cx="7941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500"/>
              <a:buFont typeface="Arial"/>
              <a:buNone/>
            </a:pPr>
            <a:r>
              <a:rPr lang="en" sz="2400" dirty="0"/>
              <a:t>Consultation </a:t>
            </a:r>
            <a:r>
              <a:rPr lang="en" sz="2400" dirty="0" err="1"/>
              <a:t>auprès</a:t>
            </a:r>
            <a:r>
              <a:rPr lang="en" sz="2400" dirty="0"/>
              <a:t> des </a:t>
            </a:r>
            <a:r>
              <a:rPr lang="en" sz="2400" dirty="0" err="1"/>
              <a:t>Entreprises</a:t>
            </a:r>
            <a:r>
              <a:rPr lang="en" sz="2400" dirty="0"/>
              <a:t> sur les </a:t>
            </a:r>
            <a:r>
              <a:rPr lang="en" sz="2400" dirty="0" err="1"/>
              <a:t>défis</a:t>
            </a:r>
            <a:endParaRPr sz="2400" dirty="0"/>
          </a:p>
        </p:txBody>
      </p:sp>
      <p:sp>
        <p:nvSpPr>
          <p:cNvPr id="118" name="Google Shape;118;p19"/>
          <p:cNvSpPr txBox="1">
            <a:spLocks noGrp="1"/>
          </p:cNvSpPr>
          <p:nvPr>
            <p:ph type="body" idx="1"/>
          </p:nvPr>
        </p:nvSpPr>
        <p:spPr>
          <a:xfrm>
            <a:off x="27703" y="696514"/>
            <a:ext cx="6286500" cy="4429200"/>
          </a:xfrm>
          <a:prstGeom prst="rect">
            <a:avLst/>
          </a:prstGeom>
          <a:noFill/>
          <a:ln>
            <a:noFill/>
          </a:ln>
        </p:spPr>
        <p:txBody>
          <a:bodyPr spcFirstLastPara="1" wrap="square" lIns="68575" tIns="34275" rIns="68575" bIns="34275" anchor="t" anchorCtr="0">
            <a:normAutofit/>
          </a:bodyPr>
          <a:lstStyle/>
          <a:p>
            <a:pPr marL="127000" lvl="0" indent="-152400" algn="l" rtl="0">
              <a:lnSpc>
                <a:spcPct val="90000"/>
              </a:lnSpc>
              <a:spcBef>
                <a:spcPts val="0"/>
              </a:spcBef>
              <a:spcAft>
                <a:spcPts val="0"/>
              </a:spcAft>
              <a:buClr>
                <a:schemeClr val="dk1"/>
              </a:buClr>
              <a:buSzPts val="2400"/>
              <a:buChar char="●"/>
            </a:pPr>
            <a:r>
              <a:rPr lang="en" sz="1600" b="0" i="0" u="none" strike="noStrike" cap="none" dirty="0" err="1">
                <a:solidFill>
                  <a:schemeClr val="dk1"/>
                </a:solidFill>
                <a:latin typeface="Arial"/>
                <a:ea typeface="Arial"/>
                <a:cs typeface="Arial"/>
                <a:sym typeface="Arial"/>
              </a:rPr>
              <a:t>Définition</a:t>
            </a:r>
            <a:r>
              <a:rPr lang="en" sz="1600" b="0" i="0" u="none" strike="noStrike" cap="none" dirty="0">
                <a:solidFill>
                  <a:schemeClr val="dk1"/>
                </a:solidFill>
                <a:latin typeface="Arial"/>
                <a:ea typeface="Arial"/>
                <a:cs typeface="Arial"/>
                <a:sym typeface="Arial"/>
              </a:rPr>
              <a:t> de </a:t>
            </a:r>
            <a:r>
              <a:rPr lang="en" sz="1600" b="0" i="0" u="none" strike="noStrike" cap="none" dirty="0" err="1">
                <a:solidFill>
                  <a:schemeClr val="dk1"/>
                </a:solidFill>
                <a:latin typeface="Arial"/>
                <a:ea typeface="Arial"/>
                <a:cs typeface="Arial"/>
                <a:sym typeface="Arial"/>
              </a:rPr>
              <a:t>défi</a:t>
            </a:r>
            <a:r>
              <a:rPr lang="en" sz="1600" b="0" i="0" u="none" strike="noStrike" cap="none" dirty="0">
                <a:solidFill>
                  <a:schemeClr val="dk1"/>
                </a:solidFill>
                <a:latin typeface="Arial"/>
                <a:ea typeface="Arial"/>
                <a:cs typeface="Arial"/>
                <a:sym typeface="Arial"/>
              </a:rPr>
              <a:t> </a:t>
            </a:r>
            <a:r>
              <a:rPr lang="en" sz="1600" b="0" i="0" u="none" strike="noStrike" cap="none" dirty="0" err="1">
                <a:solidFill>
                  <a:schemeClr val="dk1"/>
                </a:solidFill>
                <a:latin typeface="Arial"/>
                <a:ea typeface="Arial"/>
                <a:cs typeface="Arial"/>
                <a:sym typeface="Arial"/>
              </a:rPr>
              <a:t>collectif</a:t>
            </a:r>
            <a:r>
              <a:rPr lang="en" sz="1600" b="0" i="0" u="none" strike="noStrike" cap="none" dirty="0">
                <a:solidFill>
                  <a:schemeClr val="dk1"/>
                </a:solidFill>
                <a:latin typeface="Arial"/>
                <a:ea typeface="Arial"/>
                <a:cs typeface="Arial"/>
                <a:sym typeface="Arial"/>
              </a:rPr>
              <a:t> </a:t>
            </a:r>
            <a:r>
              <a:rPr lang="en" sz="1600" b="0" i="0" u="none" strike="noStrike" cap="none" dirty="0" err="1">
                <a:solidFill>
                  <a:schemeClr val="dk1"/>
                </a:solidFill>
                <a:latin typeface="Arial"/>
                <a:ea typeface="Arial"/>
                <a:cs typeface="Arial"/>
                <a:sym typeface="Arial"/>
              </a:rPr>
              <a:t>industriel</a:t>
            </a:r>
            <a:endParaRPr sz="1600" dirty="0"/>
          </a:p>
          <a:p>
            <a:pPr marL="381000" lvl="1" indent="-127000" algn="l" rtl="0">
              <a:lnSpc>
                <a:spcPct val="90000"/>
              </a:lnSpc>
              <a:spcBef>
                <a:spcPts val="300"/>
              </a:spcBef>
              <a:spcAft>
                <a:spcPts val="0"/>
              </a:spcAft>
              <a:buClr>
                <a:schemeClr val="dk1"/>
              </a:buClr>
              <a:buSzPts val="1600"/>
              <a:buChar char="○"/>
            </a:pPr>
            <a:r>
              <a:rPr lang="en" sz="1600" b="0" i="0" u="none" strike="noStrike" cap="none" dirty="0" err="1">
                <a:solidFill>
                  <a:schemeClr val="dk1"/>
                </a:solidFill>
                <a:latin typeface="Arial"/>
                <a:ea typeface="Arial"/>
                <a:cs typeface="Arial"/>
                <a:sym typeface="Arial"/>
              </a:rPr>
              <a:t>Défis</a:t>
            </a:r>
            <a:r>
              <a:rPr lang="en" sz="1600" b="0" i="0" u="none" strike="noStrike" cap="none" dirty="0">
                <a:solidFill>
                  <a:schemeClr val="dk1"/>
                </a:solidFill>
                <a:latin typeface="Arial"/>
                <a:ea typeface="Arial"/>
                <a:cs typeface="Arial"/>
                <a:sym typeface="Arial"/>
              </a:rPr>
              <a:t> </a:t>
            </a:r>
            <a:r>
              <a:rPr lang="en" sz="1600" b="0" i="0" u="none" strike="noStrike" cap="none" dirty="0" err="1">
                <a:solidFill>
                  <a:schemeClr val="dk1"/>
                </a:solidFill>
                <a:latin typeface="Arial"/>
                <a:ea typeface="Arial"/>
                <a:cs typeface="Arial"/>
                <a:sym typeface="Arial"/>
              </a:rPr>
              <a:t>publiés</a:t>
            </a:r>
            <a:r>
              <a:rPr lang="en" sz="1600" b="0" i="0" u="none" strike="noStrike" cap="none" dirty="0">
                <a:solidFill>
                  <a:schemeClr val="dk1"/>
                </a:solidFill>
                <a:latin typeface="Arial"/>
                <a:ea typeface="Arial"/>
                <a:cs typeface="Arial"/>
                <a:sym typeface="Arial"/>
              </a:rPr>
              <a:t> sur </a:t>
            </a:r>
            <a:br>
              <a:rPr lang="en" sz="1600" b="0" i="0" u="none" strike="noStrike" cap="none" dirty="0">
                <a:solidFill>
                  <a:schemeClr val="dk1"/>
                </a:solidFill>
                <a:latin typeface="Arial"/>
                <a:ea typeface="Arial"/>
                <a:cs typeface="Arial"/>
                <a:sym typeface="Arial"/>
              </a:rPr>
            </a:br>
            <a:r>
              <a:rPr lang="en" sz="1600" b="1" i="0" u="none" strike="noStrike" cap="none" dirty="0">
                <a:solidFill>
                  <a:srgbClr val="FF0000"/>
                </a:solidFill>
              </a:rPr>
              <a:t>https://</a:t>
            </a:r>
            <a:r>
              <a:rPr lang="en" sz="1600" b="1" i="0" u="none" strike="noStrike" cap="none" dirty="0" err="1">
                <a:solidFill>
                  <a:srgbClr val="FF0000"/>
                </a:solidFill>
              </a:rPr>
              <a:t>cyberwal.be</a:t>
            </a:r>
            <a:r>
              <a:rPr lang="en" sz="1600" b="1" i="0" u="none" strike="noStrike" cap="none" dirty="0">
                <a:solidFill>
                  <a:srgbClr val="FF0000"/>
                </a:solidFill>
              </a:rPr>
              <a:t>/</a:t>
            </a:r>
            <a:r>
              <a:rPr lang="en" sz="1600" b="1" i="0" u="none" strike="noStrike" cap="none" dirty="0" err="1">
                <a:solidFill>
                  <a:srgbClr val="FF0000"/>
                </a:solidFill>
              </a:rPr>
              <a:t>cyberexcellence</a:t>
            </a:r>
            <a:r>
              <a:rPr lang="en" sz="1600" b="1" i="0" u="none" strike="noStrike" cap="none" dirty="0">
                <a:solidFill>
                  <a:srgbClr val="FF0000"/>
                </a:solidFill>
              </a:rPr>
              <a:t>-grands-defis/</a:t>
            </a:r>
            <a:endParaRPr sz="1600" b="1" dirty="0">
              <a:solidFill>
                <a:srgbClr val="FF0000"/>
              </a:solidFill>
            </a:endParaRPr>
          </a:p>
          <a:p>
            <a:pPr marL="381000" lvl="1" indent="-127000" algn="l" rtl="0">
              <a:lnSpc>
                <a:spcPct val="90000"/>
              </a:lnSpc>
              <a:spcBef>
                <a:spcPts val="300"/>
              </a:spcBef>
              <a:spcAft>
                <a:spcPts val="0"/>
              </a:spcAft>
              <a:buClr>
                <a:schemeClr val="dk1"/>
              </a:buClr>
              <a:buSzPts val="1600"/>
              <a:buChar char="○"/>
            </a:pPr>
            <a:r>
              <a:rPr lang="en" sz="1600" b="0" i="0" u="none" strike="noStrike" cap="none" dirty="0" err="1">
                <a:solidFill>
                  <a:schemeClr val="dk1"/>
                </a:solidFill>
                <a:latin typeface="Arial"/>
                <a:ea typeface="Arial"/>
                <a:cs typeface="Arial"/>
                <a:sym typeface="Arial"/>
              </a:rPr>
              <a:t>Responsable</a:t>
            </a:r>
            <a:r>
              <a:rPr lang="en" sz="1600" b="0" i="0" u="none" strike="noStrike" cap="none" dirty="0">
                <a:solidFill>
                  <a:schemeClr val="dk1"/>
                </a:solidFill>
                <a:latin typeface="Arial"/>
                <a:ea typeface="Arial"/>
                <a:cs typeface="Arial"/>
                <a:sym typeface="Arial"/>
              </a:rPr>
              <a:t> de </a:t>
            </a:r>
            <a:r>
              <a:rPr lang="en" sz="1600" b="0" i="0" u="none" strike="noStrike" cap="none" dirty="0" err="1">
                <a:solidFill>
                  <a:schemeClr val="dk1"/>
                </a:solidFill>
                <a:latin typeface="Arial"/>
                <a:ea typeface="Arial"/>
                <a:cs typeface="Arial"/>
                <a:sym typeface="Arial"/>
              </a:rPr>
              <a:t>défis</a:t>
            </a:r>
            <a:r>
              <a:rPr lang="en" sz="1600" b="0" i="0" u="none" strike="noStrike" cap="none" dirty="0">
                <a:solidFill>
                  <a:schemeClr val="dk1"/>
                </a:solidFill>
                <a:latin typeface="Arial"/>
                <a:ea typeface="Arial"/>
                <a:cs typeface="Arial"/>
                <a:sym typeface="Arial"/>
              </a:rPr>
              <a:t> (</a:t>
            </a:r>
            <a:r>
              <a:rPr lang="en" sz="1600" b="0" i="0" u="none" strike="noStrike" cap="none" dirty="0" err="1">
                <a:solidFill>
                  <a:schemeClr val="dk1"/>
                </a:solidFill>
                <a:latin typeface="Arial"/>
                <a:ea typeface="Arial"/>
                <a:cs typeface="Arial"/>
                <a:sym typeface="Arial"/>
              </a:rPr>
              <a:t>personne</a:t>
            </a:r>
            <a:r>
              <a:rPr lang="en" sz="1600" b="0" i="0" u="none" strike="noStrike" cap="none" dirty="0">
                <a:solidFill>
                  <a:schemeClr val="dk1"/>
                </a:solidFill>
                <a:latin typeface="Arial"/>
                <a:ea typeface="Arial"/>
                <a:cs typeface="Arial"/>
                <a:sym typeface="Arial"/>
              </a:rPr>
              <a:t> de contact)</a:t>
            </a:r>
            <a:endParaRPr sz="1600" dirty="0"/>
          </a:p>
          <a:p>
            <a:pPr marL="127000" lvl="0" indent="-152400" algn="l" rtl="0">
              <a:lnSpc>
                <a:spcPct val="90000"/>
              </a:lnSpc>
              <a:spcBef>
                <a:spcPts val="600"/>
              </a:spcBef>
              <a:spcAft>
                <a:spcPts val="0"/>
              </a:spcAft>
              <a:buClr>
                <a:schemeClr val="dk1"/>
              </a:buClr>
              <a:buSzPts val="2400"/>
              <a:buChar char="●"/>
            </a:pPr>
            <a:r>
              <a:rPr lang="en" sz="1600" b="0" i="0" u="none" strike="noStrike" cap="none" dirty="0">
                <a:solidFill>
                  <a:schemeClr val="dk1"/>
                </a:solidFill>
                <a:latin typeface="Arial"/>
                <a:ea typeface="Arial"/>
                <a:cs typeface="Arial"/>
                <a:sym typeface="Arial"/>
              </a:rPr>
              <a:t>Consultation </a:t>
            </a:r>
            <a:r>
              <a:rPr lang="en" sz="1600" b="0" i="0" u="none" strike="noStrike" cap="none" dirty="0" err="1">
                <a:solidFill>
                  <a:schemeClr val="dk1"/>
                </a:solidFill>
                <a:latin typeface="Arial"/>
                <a:ea typeface="Arial"/>
                <a:cs typeface="Arial"/>
                <a:sym typeface="Arial"/>
              </a:rPr>
              <a:t>auprès</a:t>
            </a:r>
            <a:r>
              <a:rPr lang="en" sz="1600" b="0" i="0" u="none" strike="noStrike" cap="none" dirty="0">
                <a:solidFill>
                  <a:schemeClr val="dk1"/>
                </a:solidFill>
                <a:latin typeface="Arial"/>
                <a:ea typeface="Arial"/>
                <a:cs typeface="Arial"/>
                <a:sym typeface="Arial"/>
              </a:rPr>
              <a:t> des </a:t>
            </a:r>
            <a:r>
              <a:rPr lang="en" sz="1600" b="0" i="0" u="none" strike="noStrike" cap="none" dirty="0" err="1">
                <a:solidFill>
                  <a:schemeClr val="dk1"/>
                </a:solidFill>
                <a:latin typeface="Arial"/>
                <a:ea typeface="Arial"/>
                <a:cs typeface="Arial"/>
                <a:sym typeface="Arial"/>
              </a:rPr>
              <a:t>entreprises</a:t>
            </a:r>
            <a:r>
              <a:rPr lang="en" sz="1600" b="0" i="0" u="none" strike="noStrike" cap="none" dirty="0">
                <a:solidFill>
                  <a:schemeClr val="dk1"/>
                </a:solidFill>
                <a:latin typeface="Arial"/>
                <a:ea typeface="Arial"/>
                <a:cs typeface="Arial"/>
                <a:sym typeface="Arial"/>
              </a:rPr>
              <a:t> - planning</a:t>
            </a:r>
            <a:endParaRPr sz="1600" b="0" i="0" u="none" strike="noStrike" cap="none" dirty="0">
              <a:solidFill>
                <a:schemeClr val="dk1"/>
              </a:solidFill>
              <a:latin typeface="Arial"/>
              <a:ea typeface="Arial"/>
              <a:cs typeface="Arial"/>
              <a:sym typeface="Arial"/>
            </a:endParaRPr>
          </a:p>
          <a:p>
            <a:pPr marL="381000" lvl="1" indent="-127000" algn="l" rtl="0">
              <a:lnSpc>
                <a:spcPct val="90000"/>
              </a:lnSpc>
              <a:spcBef>
                <a:spcPts val="300"/>
              </a:spcBef>
              <a:spcAft>
                <a:spcPts val="0"/>
              </a:spcAft>
              <a:buClr>
                <a:schemeClr val="dk1"/>
              </a:buClr>
              <a:buSzPts val="1600"/>
              <a:buChar char="○"/>
            </a:pPr>
            <a:r>
              <a:rPr lang="en" sz="1600" b="0" i="0" u="none" strike="noStrike" cap="none" dirty="0">
                <a:solidFill>
                  <a:schemeClr val="dk1"/>
                </a:solidFill>
                <a:latin typeface="Arial"/>
                <a:ea typeface="Arial"/>
                <a:cs typeface="Arial"/>
                <a:sym typeface="Arial"/>
              </a:rPr>
              <a:t>Questionnaire pour </a:t>
            </a:r>
            <a:r>
              <a:rPr lang="en" sz="1600" b="0" i="0" u="none" strike="noStrike" cap="none" dirty="0" err="1">
                <a:solidFill>
                  <a:schemeClr val="dk1"/>
                </a:solidFill>
                <a:latin typeface="Arial"/>
                <a:ea typeface="Arial"/>
                <a:cs typeface="Arial"/>
                <a:sym typeface="Arial"/>
              </a:rPr>
              <a:t>chaque</a:t>
            </a:r>
            <a:r>
              <a:rPr lang="en" sz="1600" b="0" i="0" u="none" strike="noStrike" cap="none" dirty="0">
                <a:solidFill>
                  <a:schemeClr val="dk1"/>
                </a:solidFill>
                <a:latin typeface="Arial"/>
                <a:ea typeface="Arial"/>
                <a:cs typeface="Arial"/>
                <a:sym typeface="Arial"/>
              </a:rPr>
              <a:t> </a:t>
            </a:r>
            <a:r>
              <a:rPr lang="en" sz="1600" b="0" i="0" u="none" strike="noStrike" cap="none" dirty="0" err="1">
                <a:solidFill>
                  <a:schemeClr val="dk1"/>
                </a:solidFill>
                <a:latin typeface="Arial"/>
                <a:ea typeface="Arial"/>
                <a:cs typeface="Arial"/>
                <a:sym typeface="Arial"/>
              </a:rPr>
              <a:t>défi</a:t>
            </a:r>
            <a:endParaRPr sz="1600" b="0" i="0" u="none" strike="noStrike" cap="none" dirty="0">
              <a:solidFill>
                <a:schemeClr val="dk1"/>
              </a:solidFill>
              <a:latin typeface="Arial"/>
              <a:ea typeface="Arial"/>
              <a:cs typeface="Arial"/>
              <a:sym typeface="Arial"/>
            </a:endParaRPr>
          </a:p>
          <a:p>
            <a:pPr marL="381000" lvl="1" indent="-127000" algn="l" rtl="0">
              <a:lnSpc>
                <a:spcPct val="90000"/>
              </a:lnSpc>
              <a:spcBef>
                <a:spcPts val="300"/>
              </a:spcBef>
              <a:spcAft>
                <a:spcPts val="0"/>
              </a:spcAft>
              <a:buClr>
                <a:schemeClr val="dk1"/>
              </a:buClr>
              <a:buSzPts val="1600"/>
              <a:buChar char="○"/>
            </a:pPr>
            <a:r>
              <a:rPr lang="en" sz="1600" b="0" i="0" u="none" strike="noStrike" cap="none" dirty="0">
                <a:solidFill>
                  <a:schemeClr val="dk1"/>
                </a:solidFill>
                <a:latin typeface="Arial"/>
                <a:ea typeface="Arial"/>
                <a:cs typeface="Arial"/>
                <a:sym typeface="Arial"/>
              </a:rPr>
              <a:t>2 </a:t>
            </a:r>
            <a:r>
              <a:rPr lang="en" sz="1600" b="0" i="0" u="none" strike="noStrike" cap="none" dirty="0" err="1">
                <a:solidFill>
                  <a:schemeClr val="dk1"/>
                </a:solidFill>
                <a:latin typeface="Arial"/>
                <a:ea typeface="Arial"/>
                <a:cs typeface="Arial"/>
                <a:sym typeface="Arial"/>
              </a:rPr>
              <a:t>niveaux</a:t>
            </a:r>
            <a:r>
              <a:rPr lang="en" sz="1600" b="0" i="0" u="none" strike="noStrike" cap="none" dirty="0">
                <a:solidFill>
                  <a:schemeClr val="dk1"/>
                </a:solidFill>
                <a:latin typeface="Arial"/>
                <a:ea typeface="Arial"/>
                <a:cs typeface="Arial"/>
                <a:sym typeface="Arial"/>
              </a:rPr>
              <a:t> de </a:t>
            </a:r>
            <a:r>
              <a:rPr lang="en" sz="1600" b="0" i="0" u="none" strike="noStrike" cap="none" dirty="0" err="1">
                <a:solidFill>
                  <a:schemeClr val="dk1"/>
                </a:solidFill>
                <a:latin typeface="Arial"/>
                <a:ea typeface="Arial"/>
                <a:cs typeface="Arial"/>
                <a:sym typeface="Arial"/>
              </a:rPr>
              <a:t>suivi</a:t>
            </a:r>
            <a:r>
              <a:rPr lang="en" sz="1600" b="0" i="0" u="none" strike="noStrike" cap="none" dirty="0">
                <a:solidFill>
                  <a:schemeClr val="dk1"/>
                </a:solidFill>
                <a:latin typeface="Arial"/>
                <a:ea typeface="Arial"/>
                <a:cs typeface="Arial"/>
                <a:sym typeface="Arial"/>
              </a:rPr>
              <a:t> des </a:t>
            </a:r>
            <a:r>
              <a:rPr lang="en" sz="1600" b="0" i="0" u="none" strike="noStrike" cap="none" dirty="0" err="1">
                <a:solidFill>
                  <a:schemeClr val="dk1"/>
                </a:solidFill>
                <a:latin typeface="Arial"/>
                <a:ea typeface="Arial"/>
                <a:cs typeface="Arial"/>
                <a:sym typeface="Arial"/>
              </a:rPr>
              <a:t>résultats</a:t>
            </a:r>
            <a:r>
              <a:rPr lang="en" sz="1600" b="0" i="0" u="none" strike="noStrike" cap="none" dirty="0">
                <a:solidFill>
                  <a:schemeClr val="dk1"/>
                </a:solidFill>
                <a:latin typeface="Arial"/>
                <a:ea typeface="Arial"/>
                <a:cs typeface="Arial"/>
                <a:sym typeface="Arial"/>
              </a:rPr>
              <a:t> de recherche :</a:t>
            </a:r>
            <a:endParaRPr sz="1600" b="0" i="0" u="none" strike="noStrike" cap="none" dirty="0">
              <a:solidFill>
                <a:schemeClr val="dk1"/>
              </a:solidFill>
              <a:latin typeface="Arial"/>
              <a:ea typeface="Arial"/>
              <a:cs typeface="Arial"/>
              <a:sym typeface="Arial"/>
            </a:endParaRPr>
          </a:p>
          <a:p>
            <a:pPr marL="647700" lvl="2" indent="-139700" algn="l" rtl="0">
              <a:lnSpc>
                <a:spcPct val="90000"/>
              </a:lnSpc>
              <a:spcBef>
                <a:spcPts val="300"/>
              </a:spcBef>
              <a:spcAft>
                <a:spcPts val="0"/>
              </a:spcAft>
              <a:buClr>
                <a:schemeClr val="dk1"/>
              </a:buClr>
              <a:buSzPts val="1400"/>
              <a:buChar char="■"/>
            </a:pPr>
            <a:r>
              <a:rPr lang="en" sz="1600" b="0" i="0" u="none" strike="noStrike" cap="none" dirty="0">
                <a:solidFill>
                  <a:schemeClr val="dk1"/>
                </a:solidFill>
                <a:latin typeface="Arial"/>
                <a:ea typeface="Arial"/>
                <a:cs typeface="Arial"/>
                <a:sym typeface="Arial"/>
              </a:rPr>
              <a:t>1) Information, </a:t>
            </a:r>
            <a:endParaRPr sz="1600" b="0" i="0" u="none" strike="noStrike" cap="none" dirty="0">
              <a:solidFill>
                <a:schemeClr val="dk1"/>
              </a:solidFill>
              <a:latin typeface="Arial"/>
              <a:ea typeface="Arial"/>
              <a:cs typeface="Arial"/>
              <a:sym typeface="Arial"/>
            </a:endParaRPr>
          </a:p>
          <a:p>
            <a:pPr marL="647700" lvl="2" indent="-139700" algn="l" rtl="0">
              <a:lnSpc>
                <a:spcPct val="90000"/>
              </a:lnSpc>
              <a:spcBef>
                <a:spcPts val="300"/>
              </a:spcBef>
              <a:spcAft>
                <a:spcPts val="0"/>
              </a:spcAft>
              <a:buClr>
                <a:schemeClr val="dk1"/>
              </a:buClr>
              <a:buSzPts val="1400"/>
              <a:buChar char="■"/>
            </a:pPr>
            <a:r>
              <a:rPr lang="en" sz="1600" b="0" i="0" u="none" strike="noStrike" cap="none" dirty="0">
                <a:solidFill>
                  <a:schemeClr val="dk1"/>
                </a:solidFill>
                <a:latin typeface="Arial"/>
                <a:ea typeface="Arial"/>
                <a:cs typeface="Arial"/>
                <a:sym typeface="Arial"/>
              </a:rPr>
              <a:t>2) participation </a:t>
            </a:r>
            <a:r>
              <a:rPr lang="en" sz="1600" b="0" i="0" u="none" strike="noStrike" cap="none" dirty="0" err="1">
                <a:solidFill>
                  <a:schemeClr val="dk1"/>
                </a:solidFill>
                <a:latin typeface="Arial"/>
                <a:ea typeface="Arial"/>
                <a:cs typeface="Arial"/>
                <a:sym typeface="Arial"/>
              </a:rPr>
              <a:t>à</a:t>
            </a:r>
            <a:r>
              <a:rPr lang="en" sz="1600" b="0" i="0" u="none" strike="noStrike" cap="none" dirty="0">
                <a:solidFill>
                  <a:schemeClr val="dk1"/>
                </a:solidFill>
                <a:latin typeface="Arial"/>
                <a:ea typeface="Arial"/>
                <a:cs typeface="Arial"/>
                <a:sym typeface="Arial"/>
              </a:rPr>
              <a:t> un </a:t>
            </a:r>
            <a:r>
              <a:rPr lang="en" sz="1600" b="0" i="0" u="none" strike="noStrike" cap="none" dirty="0" err="1">
                <a:solidFill>
                  <a:schemeClr val="dk1"/>
                </a:solidFill>
                <a:latin typeface="Arial"/>
                <a:ea typeface="Arial"/>
                <a:cs typeface="Arial"/>
                <a:sym typeface="Arial"/>
              </a:rPr>
              <a:t>groupe</a:t>
            </a:r>
            <a:r>
              <a:rPr lang="en" sz="1600" b="0" i="0" u="none" strike="noStrike" cap="none" dirty="0">
                <a:solidFill>
                  <a:schemeClr val="dk1"/>
                </a:solidFill>
                <a:latin typeface="Arial"/>
                <a:ea typeface="Arial"/>
                <a:cs typeface="Arial"/>
                <a:sym typeface="Arial"/>
              </a:rPr>
              <a:t> de travail</a:t>
            </a:r>
            <a:endParaRPr sz="1600" b="0" i="0" u="none" strike="noStrike" cap="none" dirty="0">
              <a:solidFill>
                <a:schemeClr val="dk1"/>
              </a:solidFill>
              <a:latin typeface="Arial"/>
              <a:ea typeface="Arial"/>
              <a:cs typeface="Arial"/>
              <a:sym typeface="Arial"/>
            </a:endParaRPr>
          </a:p>
          <a:p>
            <a:pPr marL="901700" lvl="3" indent="-133350" algn="l" rtl="0">
              <a:lnSpc>
                <a:spcPct val="90000"/>
              </a:lnSpc>
              <a:spcBef>
                <a:spcPts val="300"/>
              </a:spcBef>
              <a:spcAft>
                <a:spcPts val="0"/>
              </a:spcAft>
              <a:buClr>
                <a:schemeClr val="dk1"/>
              </a:buClr>
              <a:buSzPts val="1300"/>
              <a:buChar char="●"/>
            </a:pPr>
            <a:r>
              <a:rPr lang="en" sz="1600" b="0" i="0" u="none" strike="noStrike" cap="none" dirty="0">
                <a:solidFill>
                  <a:schemeClr val="dk1"/>
                </a:solidFill>
                <a:latin typeface="Arial"/>
                <a:ea typeface="Arial"/>
                <a:cs typeface="Arial"/>
                <a:sym typeface="Arial"/>
              </a:rPr>
              <a:t>2 </a:t>
            </a:r>
            <a:r>
              <a:rPr lang="en" sz="1600" b="0" i="0" u="none" strike="noStrike" cap="none" dirty="0" err="1">
                <a:solidFill>
                  <a:schemeClr val="dk1"/>
                </a:solidFill>
                <a:latin typeface="Arial"/>
                <a:ea typeface="Arial"/>
                <a:cs typeface="Arial"/>
                <a:sym typeface="Arial"/>
              </a:rPr>
              <a:t>réunions</a:t>
            </a:r>
            <a:r>
              <a:rPr lang="en" sz="1600" b="0" i="0" u="none" strike="noStrike" cap="none" dirty="0">
                <a:solidFill>
                  <a:schemeClr val="dk1"/>
                </a:solidFill>
                <a:latin typeface="Arial"/>
                <a:ea typeface="Arial"/>
                <a:cs typeface="Arial"/>
                <a:sym typeface="Arial"/>
              </a:rPr>
              <a:t>/an : retour, </a:t>
            </a:r>
            <a:r>
              <a:rPr lang="en" sz="1600" b="0" i="0" u="none" strike="noStrike" cap="none" dirty="0" err="1">
                <a:solidFill>
                  <a:schemeClr val="dk1"/>
                </a:solidFill>
                <a:latin typeface="Arial"/>
                <a:ea typeface="Arial"/>
                <a:cs typeface="Arial"/>
                <a:sym typeface="Arial"/>
              </a:rPr>
              <a:t>pistes</a:t>
            </a:r>
            <a:r>
              <a:rPr lang="en" sz="1600" b="0" i="0" u="none" strike="noStrike" cap="none" dirty="0">
                <a:solidFill>
                  <a:schemeClr val="dk1"/>
                </a:solidFill>
                <a:latin typeface="Arial"/>
                <a:ea typeface="Arial"/>
                <a:cs typeface="Arial"/>
                <a:sym typeface="Arial"/>
              </a:rPr>
              <a:t> de </a:t>
            </a:r>
            <a:r>
              <a:rPr lang="en" sz="1600" b="0" i="0" u="none" strike="noStrike" cap="none" dirty="0" err="1">
                <a:solidFill>
                  <a:schemeClr val="dk1"/>
                </a:solidFill>
                <a:latin typeface="Arial"/>
                <a:ea typeface="Arial"/>
                <a:cs typeface="Arial"/>
                <a:sym typeface="Arial"/>
              </a:rPr>
              <a:t>valorisation</a:t>
            </a:r>
            <a:r>
              <a:rPr lang="en" sz="1600" b="0"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381000" lvl="1" indent="-127000" algn="l" rtl="0">
              <a:lnSpc>
                <a:spcPct val="90000"/>
              </a:lnSpc>
              <a:spcBef>
                <a:spcPts val="300"/>
              </a:spcBef>
              <a:spcAft>
                <a:spcPts val="0"/>
              </a:spcAft>
              <a:buClr>
                <a:schemeClr val="dk1"/>
              </a:buClr>
              <a:buSzPts val="1600"/>
              <a:buChar char="○"/>
            </a:pPr>
            <a:r>
              <a:rPr lang="en" sz="1600" b="0" i="0" u="none" strike="noStrike" cap="none" dirty="0">
                <a:solidFill>
                  <a:schemeClr val="dk1"/>
                </a:solidFill>
                <a:latin typeface="Arial"/>
                <a:ea typeface="Arial"/>
                <a:cs typeface="Arial"/>
                <a:sym typeface="Arial"/>
              </a:rPr>
              <a:t>Consultation ouverte </a:t>
            </a:r>
            <a:r>
              <a:rPr lang="en" sz="1600" b="0" i="0" u="none" strike="noStrike" cap="none" dirty="0" err="1">
                <a:solidFill>
                  <a:schemeClr val="dk1"/>
                </a:solidFill>
                <a:latin typeface="Arial"/>
                <a:ea typeface="Arial"/>
                <a:cs typeface="Arial"/>
                <a:sym typeface="Arial"/>
              </a:rPr>
              <a:t>jusqu’au</a:t>
            </a:r>
            <a:r>
              <a:rPr lang="en" sz="1600" b="0" i="0" u="none" strike="noStrike" cap="none" dirty="0">
                <a:solidFill>
                  <a:schemeClr val="dk1"/>
                </a:solidFill>
                <a:latin typeface="Arial"/>
                <a:ea typeface="Arial"/>
                <a:cs typeface="Arial"/>
                <a:sym typeface="Arial"/>
              </a:rPr>
              <a:t> 22/09</a:t>
            </a:r>
            <a:endParaRPr sz="1600" b="0" i="0" u="none" strike="noStrike" cap="none" dirty="0">
              <a:solidFill>
                <a:schemeClr val="dk1"/>
              </a:solidFill>
              <a:latin typeface="Arial"/>
              <a:ea typeface="Arial"/>
              <a:cs typeface="Arial"/>
              <a:sym typeface="Arial"/>
            </a:endParaRPr>
          </a:p>
          <a:p>
            <a:pPr marL="381000" lvl="1" indent="-127000" algn="l" rtl="0">
              <a:lnSpc>
                <a:spcPct val="90000"/>
              </a:lnSpc>
              <a:spcBef>
                <a:spcPts val="300"/>
              </a:spcBef>
              <a:spcAft>
                <a:spcPts val="0"/>
              </a:spcAft>
              <a:buClr>
                <a:schemeClr val="dk1"/>
              </a:buClr>
              <a:buSzPts val="1600"/>
              <a:buChar char="○"/>
            </a:pPr>
            <a:r>
              <a:rPr lang="en" sz="1600" b="0" i="0" u="none" strike="noStrike" cap="none" dirty="0">
                <a:solidFill>
                  <a:schemeClr val="dk1"/>
                </a:solidFill>
                <a:latin typeface="Arial"/>
                <a:ea typeface="Arial"/>
                <a:cs typeface="Arial"/>
                <a:sym typeface="Arial"/>
              </a:rPr>
              <a:t>Retour sur les </a:t>
            </a:r>
            <a:r>
              <a:rPr lang="en" sz="1600" b="0" i="0" u="none" strike="noStrike" cap="none" dirty="0" err="1">
                <a:solidFill>
                  <a:schemeClr val="dk1"/>
                </a:solidFill>
                <a:latin typeface="Arial"/>
                <a:ea typeface="Arial"/>
                <a:cs typeface="Arial"/>
                <a:sym typeface="Arial"/>
              </a:rPr>
              <a:t>résultats</a:t>
            </a:r>
            <a:r>
              <a:rPr lang="en" sz="1600" b="0" i="0" u="none" strike="noStrike" cap="none" dirty="0">
                <a:solidFill>
                  <a:schemeClr val="dk1"/>
                </a:solidFill>
                <a:latin typeface="Arial"/>
                <a:ea typeface="Arial"/>
                <a:cs typeface="Arial"/>
                <a:sym typeface="Arial"/>
              </a:rPr>
              <a:t> </a:t>
            </a:r>
            <a:r>
              <a:rPr lang="en" sz="1600" b="0" i="0" u="none" strike="noStrike" cap="none" dirty="0" err="1">
                <a:solidFill>
                  <a:schemeClr val="dk1"/>
                </a:solidFill>
                <a:latin typeface="Arial"/>
                <a:ea typeface="Arial"/>
                <a:cs typeface="Arial"/>
                <a:sym typeface="Arial"/>
              </a:rPr>
              <a:t>lors</a:t>
            </a:r>
            <a:r>
              <a:rPr lang="en" sz="1600" b="0" i="0" u="none" strike="noStrike" cap="none" dirty="0">
                <a:solidFill>
                  <a:schemeClr val="dk1"/>
                </a:solidFill>
                <a:latin typeface="Arial"/>
                <a:ea typeface="Arial"/>
                <a:cs typeface="Arial"/>
                <a:sym typeface="Arial"/>
              </a:rPr>
              <a:t> </a:t>
            </a:r>
            <a:r>
              <a:rPr lang="en" sz="1600" b="0" i="0" u="none" strike="noStrike" cap="none" dirty="0" err="1">
                <a:solidFill>
                  <a:schemeClr val="dk1"/>
                </a:solidFill>
                <a:latin typeface="Arial"/>
                <a:ea typeface="Arial"/>
                <a:cs typeface="Arial"/>
                <a:sym typeface="Arial"/>
              </a:rPr>
              <a:t>d’une</a:t>
            </a:r>
            <a:r>
              <a:rPr lang="en" sz="1600" b="0" i="0" u="none" strike="noStrike" cap="none" dirty="0">
                <a:solidFill>
                  <a:schemeClr val="dk1"/>
                </a:solidFill>
                <a:latin typeface="Arial"/>
                <a:ea typeface="Arial"/>
                <a:cs typeface="Arial"/>
                <a:sym typeface="Arial"/>
              </a:rPr>
              <a:t> </a:t>
            </a:r>
            <a:r>
              <a:rPr lang="en" sz="1600" b="0" i="0" u="none" strike="noStrike" cap="none" dirty="0" err="1">
                <a:solidFill>
                  <a:schemeClr val="dk1"/>
                </a:solidFill>
                <a:latin typeface="Arial"/>
                <a:ea typeface="Arial"/>
                <a:cs typeface="Arial"/>
                <a:sym typeface="Arial"/>
              </a:rPr>
              <a:t>réunion</a:t>
            </a:r>
            <a:r>
              <a:rPr lang="en" sz="1600" b="0" i="0" u="none" strike="noStrike" cap="none" dirty="0">
                <a:solidFill>
                  <a:schemeClr val="dk1"/>
                </a:solidFill>
                <a:latin typeface="Arial"/>
                <a:ea typeface="Arial"/>
                <a:cs typeface="Arial"/>
                <a:sym typeface="Arial"/>
              </a:rPr>
              <a:t> </a:t>
            </a:r>
            <a:r>
              <a:rPr lang="en" sz="1600" b="0" i="0" u="none" strike="noStrike" cap="none" dirty="0" err="1">
                <a:solidFill>
                  <a:schemeClr val="dk1"/>
                </a:solidFill>
                <a:latin typeface="Arial"/>
                <a:ea typeface="Arial"/>
                <a:cs typeface="Arial"/>
                <a:sym typeface="Arial"/>
              </a:rPr>
              <a:t>CyberWal</a:t>
            </a:r>
            <a:r>
              <a:rPr lang="en" sz="1600" b="0" i="0" u="none" strike="noStrike" cap="none" dirty="0">
                <a:solidFill>
                  <a:schemeClr val="dk1"/>
                </a:solidFill>
                <a:latin typeface="Arial"/>
                <a:ea typeface="Arial"/>
                <a:cs typeface="Arial"/>
                <a:sym typeface="Arial"/>
              </a:rPr>
              <a:t> le 30/09 14h-15h.</a:t>
            </a:r>
            <a:endParaRPr sz="1600" b="0" i="0" u="none" strike="noStrike" cap="none" dirty="0">
              <a:solidFill>
                <a:schemeClr val="dk1"/>
              </a:solidFill>
              <a:latin typeface="Arial"/>
              <a:ea typeface="Arial"/>
              <a:cs typeface="Arial"/>
              <a:sym typeface="Arial"/>
            </a:endParaRPr>
          </a:p>
          <a:p>
            <a:pPr marL="127000" lvl="0" indent="-139700" algn="l" rtl="0">
              <a:lnSpc>
                <a:spcPct val="90000"/>
              </a:lnSpc>
              <a:spcBef>
                <a:spcPts val="600"/>
              </a:spcBef>
              <a:spcAft>
                <a:spcPts val="0"/>
              </a:spcAft>
              <a:buClr>
                <a:schemeClr val="dk1"/>
              </a:buClr>
              <a:buSzPts val="2200"/>
              <a:buChar char="●"/>
            </a:pPr>
            <a:r>
              <a:rPr lang="en" sz="1600" b="0" i="0" u="none" strike="noStrike" cap="none" dirty="0">
                <a:solidFill>
                  <a:schemeClr val="dk1"/>
                </a:solidFill>
                <a:latin typeface="Arial"/>
                <a:ea typeface="Arial"/>
                <a:cs typeface="Arial"/>
                <a:sym typeface="Arial"/>
              </a:rPr>
              <a:t>  </a:t>
            </a:r>
            <a:r>
              <a:rPr lang="en" sz="1600" b="0" i="0" u="none" strike="noStrike" cap="none" dirty="0" err="1">
                <a:solidFill>
                  <a:schemeClr val="dk1"/>
                </a:solidFill>
                <a:latin typeface="Arial"/>
                <a:ea typeface="Arial"/>
                <a:cs typeface="Arial"/>
                <a:sym typeface="Arial"/>
              </a:rPr>
              <a:t>Résultats</a:t>
            </a:r>
            <a:r>
              <a:rPr lang="en" sz="1600" b="0" i="0" u="none" strike="noStrike" cap="none" dirty="0">
                <a:solidFill>
                  <a:schemeClr val="dk1"/>
                </a:solidFill>
                <a:latin typeface="Arial"/>
                <a:ea typeface="Arial"/>
                <a:cs typeface="Arial"/>
                <a:sym typeface="Arial"/>
              </a:rPr>
              <a:t> de la consultation sur les </a:t>
            </a:r>
            <a:r>
              <a:rPr lang="en" sz="1600" b="0" i="0" u="none" strike="noStrike" cap="none" dirty="0" err="1">
                <a:solidFill>
                  <a:schemeClr val="dk1"/>
                </a:solidFill>
                <a:latin typeface="Arial"/>
                <a:ea typeface="Arial"/>
                <a:cs typeface="Arial"/>
                <a:sym typeface="Arial"/>
              </a:rPr>
              <a:t>défis</a:t>
            </a:r>
            <a:r>
              <a:rPr lang="en" sz="1600" b="0"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381000" lvl="1" indent="-127000" algn="l" rtl="0">
              <a:lnSpc>
                <a:spcPct val="90000"/>
              </a:lnSpc>
              <a:spcBef>
                <a:spcPts val="300"/>
              </a:spcBef>
              <a:spcAft>
                <a:spcPts val="0"/>
              </a:spcAft>
              <a:buClr>
                <a:schemeClr val="dk1"/>
              </a:buClr>
              <a:buSzPts val="1600"/>
              <a:buChar char="○"/>
            </a:pPr>
            <a:r>
              <a:rPr lang="en" sz="1600" b="0" i="0" u="none" strike="noStrike" cap="none" dirty="0">
                <a:solidFill>
                  <a:schemeClr val="dk1"/>
                </a:solidFill>
                <a:latin typeface="Arial"/>
                <a:ea typeface="Arial"/>
                <a:cs typeface="Arial"/>
                <a:sym typeface="Arial"/>
              </a:rPr>
              <a:t>Mise </a:t>
            </a:r>
            <a:r>
              <a:rPr lang="en" sz="1600" b="0" i="0" u="none" strike="noStrike" cap="none" dirty="0" err="1">
                <a:solidFill>
                  <a:schemeClr val="dk1"/>
                </a:solidFill>
                <a:latin typeface="Arial"/>
                <a:ea typeface="Arial"/>
                <a:cs typeface="Arial"/>
                <a:sym typeface="Arial"/>
              </a:rPr>
              <a:t>à</a:t>
            </a:r>
            <a:r>
              <a:rPr lang="en" sz="1600" b="0" i="0" u="none" strike="noStrike" cap="none" dirty="0">
                <a:solidFill>
                  <a:schemeClr val="dk1"/>
                </a:solidFill>
                <a:latin typeface="Arial"/>
                <a:ea typeface="Arial"/>
                <a:cs typeface="Arial"/>
                <a:sym typeface="Arial"/>
              </a:rPr>
              <a:t> jour des </a:t>
            </a:r>
            <a:r>
              <a:rPr lang="en" sz="1600" b="0" i="0" u="none" strike="noStrike" cap="none" dirty="0" err="1">
                <a:solidFill>
                  <a:schemeClr val="dk1"/>
                </a:solidFill>
                <a:latin typeface="Arial"/>
                <a:ea typeface="Arial"/>
                <a:cs typeface="Arial"/>
                <a:sym typeface="Arial"/>
              </a:rPr>
              <a:t>défis</a:t>
            </a:r>
            <a:r>
              <a:rPr lang="en" sz="1600" b="0" i="0" u="none" strike="noStrike" cap="none" dirty="0">
                <a:solidFill>
                  <a:schemeClr val="dk1"/>
                </a:solidFill>
                <a:latin typeface="Arial"/>
                <a:ea typeface="Arial"/>
                <a:cs typeface="Arial"/>
                <a:sym typeface="Arial"/>
              </a:rPr>
              <a:t> </a:t>
            </a:r>
            <a:r>
              <a:rPr lang="en" sz="1600" b="0" i="0" u="none" strike="noStrike" cap="none" dirty="0" err="1">
                <a:solidFill>
                  <a:schemeClr val="dk1"/>
                </a:solidFill>
                <a:latin typeface="Arial"/>
                <a:ea typeface="Arial"/>
                <a:cs typeface="Arial"/>
                <a:sym typeface="Arial"/>
              </a:rPr>
              <a:t>industriels</a:t>
            </a:r>
            <a:r>
              <a:rPr lang="en" sz="1600" b="0" i="0" u="none" strike="noStrike" cap="none" dirty="0">
                <a:solidFill>
                  <a:schemeClr val="dk1"/>
                </a:solidFill>
                <a:latin typeface="Arial"/>
                <a:ea typeface="Arial"/>
                <a:cs typeface="Arial"/>
                <a:sym typeface="Arial"/>
              </a:rPr>
              <a:t> sur base de la consultation</a:t>
            </a:r>
            <a:endParaRPr sz="1600" b="0" i="0" u="none" strike="noStrike" cap="none" dirty="0">
              <a:solidFill>
                <a:schemeClr val="dk1"/>
              </a:solidFill>
              <a:latin typeface="Arial"/>
              <a:ea typeface="Arial"/>
              <a:cs typeface="Arial"/>
              <a:sym typeface="Arial"/>
            </a:endParaRPr>
          </a:p>
          <a:p>
            <a:pPr marL="381000" lvl="1" indent="-127000" algn="l" rtl="0">
              <a:lnSpc>
                <a:spcPct val="90000"/>
              </a:lnSpc>
              <a:spcBef>
                <a:spcPts val="300"/>
              </a:spcBef>
              <a:spcAft>
                <a:spcPts val="1200"/>
              </a:spcAft>
              <a:buClr>
                <a:schemeClr val="dk1"/>
              </a:buClr>
              <a:buSzPts val="1600"/>
              <a:buChar char="○"/>
            </a:pPr>
            <a:r>
              <a:rPr lang="en" sz="1600" b="0" i="0" u="none" strike="noStrike" cap="none" dirty="0" err="1">
                <a:solidFill>
                  <a:schemeClr val="dk1"/>
                </a:solidFill>
                <a:latin typeface="Arial"/>
                <a:ea typeface="Arial"/>
                <a:cs typeface="Arial"/>
                <a:sym typeface="Arial"/>
              </a:rPr>
              <a:t>Défis</a:t>
            </a:r>
            <a:r>
              <a:rPr lang="en" sz="1600" b="0" i="0" u="none" strike="noStrike" cap="none" dirty="0">
                <a:solidFill>
                  <a:schemeClr val="dk1"/>
                </a:solidFill>
                <a:latin typeface="Arial"/>
                <a:ea typeface="Arial"/>
                <a:cs typeface="Arial"/>
                <a:sym typeface="Arial"/>
              </a:rPr>
              <a:t> x WP/</a:t>
            </a:r>
            <a:r>
              <a:rPr lang="en" sz="1600" b="0" i="0" u="none" strike="noStrike" cap="none" dirty="0" err="1">
                <a:solidFill>
                  <a:schemeClr val="dk1"/>
                </a:solidFill>
                <a:latin typeface="Arial"/>
                <a:ea typeface="Arial"/>
                <a:cs typeface="Arial"/>
                <a:sym typeface="Arial"/>
              </a:rPr>
              <a:t>chercheurs</a:t>
            </a:r>
            <a:r>
              <a:rPr lang="en" sz="1600" b="0" i="0" u="none" strike="noStrike" cap="none" dirty="0">
                <a:solidFill>
                  <a:schemeClr val="dk1"/>
                </a:solidFill>
                <a:latin typeface="Arial"/>
                <a:ea typeface="Arial"/>
                <a:cs typeface="Arial"/>
                <a:sym typeface="Arial"/>
              </a:rPr>
              <a:t> : </a:t>
            </a:r>
            <a:r>
              <a:rPr lang="en" sz="1600" b="0" i="0" u="none" strike="noStrike" cap="none" dirty="0" err="1">
                <a:solidFill>
                  <a:schemeClr val="dk1"/>
                </a:solidFill>
                <a:latin typeface="Arial"/>
                <a:ea typeface="Arial"/>
                <a:cs typeface="Arial"/>
                <a:sym typeface="Arial"/>
              </a:rPr>
              <a:t>définition</a:t>
            </a:r>
            <a:r>
              <a:rPr lang="en" sz="1600" b="0" i="0" u="none" strike="noStrike" cap="none" dirty="0">
                <a:solidFill>
                  <a:schemeClr val="dk1"/>
                </a:solidFill>
                <a:latin typeface="Arial"/>
                <a:ea typeface="Arial"/>
                <a:cs typeface="Arial"/>
                <a:sym typeface="Arial"/>
              </a:rPr>
              <a:t> de </a:t>
            </a:r>
            <a:r>
              <a:rPr lang="en" sz="1600" b="0" i="0" u="none" strike="noStrike" cap="none" dirty="0" err="1">
                <a:solidFill>
                  <a:schemeClr val="dk1"/>
                </a:solidFill>
                <a:latin typeface="Arial"/>
                <a:ea typeface="Arial"/>
                <a:cs typeface="Arial"/>
                <a:sym typeface="Arial"/>
              </a:rPr>
              <a:t>problèmes</a:t>
            </a:r>
            <a:r>
              <a:rPr lang="en" sz="1600" b="0" i="0" u="none" strike="noStrike" cap="none" dirty="0">
                <a:solidFill>
                  <a:schemeClr val="dk1"/>
                </a:solidFill>
                <a:latin typeface="Arial"/>
                <a:ea typeface="Arial"/>
                <a:cs typeface="Arial"/>
                <a:sym typeface="Arial"/>
              </a:rPr>
              <a:t> de recherche</a:t>
            </a:r>
            <a:endParaRPr sz="1600" b="0" i="0" u="none" strike="noStrike" cap="none" dirty="0">
              <a:solidFill>
                <a:schemeClr val="dk1"/>
              </a:solidFill>
              <a:latin typeface="Arial"/>
              <a:ea typeface="Arial"/>
              <a:cs typeface="Arial"/>
              <a:sym typeface="Arial"/>
            </a:endParaRPr>
          </a:p>
        </p:txBody>
      </p:sp>
      <p:pic>
        <p:nvPicPr>
          <p:cNvPr id="119" name="Google Shape;119;p19"/>
          <p:cNvPicPr preferRelativeResize="0"/>
          <p:nvPr/>
        </p:nvPicPr>
        <p:blipFill rotWithShape="1">
          <a:blip r:embed="rId3">
            <a:alphaModFix/>
          </a:blip>
          <a:srcRect/>
          <a:stretch/>
        </p:blipFill>
        <p:spPr>
          <a:xfrm>
            <a:off x="6218714" y="647216"/>
            <a:ext cx="2881549" cy="2068550"/>
          </a:xfrm>
          <a:prstGeom prst="rect">
            <a:avLst/>
          </a:prstGeom>
          <a:noFill/>
          <a:ln>
            <a:noFill/>
          </a:ln>
        </p:spPr>
      </p:pic>
      <p:pic>
        <p:nvPicPr>
          <p:cNvPr id="120" name="Google Shape;120;p19"/>
          <p:cNvPicPr preferRelativeResize="0"/>
          <p:nvPr/>
        </p:nvPicPr>
        <p:blipFill rotWithShape="1">
          <a:blip r:embed="rId4">
            <a:alphaModFix/>
          </a:blip>
          <a:srcRect/>
          <a:stretch/>
        </p:blipFill>
        <p:spPr>
          <a:xfrm>
            <a:off x="6218715" y="2848570"/>
            <a:ext cx="2881549" cy="2277069"/>
          </a:xfrm>
          <a:prstGeom prst="rect">
            <a:avLst/>
          </a:prstGeom>
          <a:noFill/>
          <a:ln>
            <a:noFill/>
          </a:ln>
        </p:spPr>
      </p:pic>
      <p:cxnSp>
        <p:nvCxnSpPr>
          <p:cNvPr id="2" name="Google Shape;304;p31">
            <a:extLst>
              <a:ext uri="{FF2B5EF4-FFF2-40B4-BE49-F238E27FC236}">
                <a16:creationId xmlns:a16="http://schemas.microsoft.com/office/drawing/2014/main" id="{7D33E031-5254-AF2E-9666-FD2F654CD092}"/>
              </a:ext>
            </a:extLst>
          </p:cNvPr>
          <p:cNvCxnSpPr>
            <a:cxnSpLocks/>
          </p:cNvCxnSpPr>
          <p:nvPr/>
        </p:nvCxnSpPr>
        <p:spPr bwMode="auto">
          <a:xfrm>
            <a:off x="293247" y="646771"/>
            <a:ext cx="9103289" cy="0"/>
          </a:xfrm>
          <a:prstGeom prst="straightConnector1">
            <a:avLst/>
          </a:prstGeom>
          <a:noFill/>
          <a:ln w="28575" cap="flat" cmpd="sng">
            <a:solidFill>
              <a:srgbClr val="EB7E33">
                <a:alpha val="40000"/>
              </a:srgbClr>
            </a:solidFill>
            <a:prstDash val="solid"/>
            <a:round/>
            <a:headEnd type="oval" w="med" len="med"/>
            <a:tailEnd type="oval" w="med" len="med"/>
          </a:ln>
        </p:spPr>
      </p:cxnSp>
      <p:pic>
        <p:nvPicPr>
          <p:cNvPr id="3" name="Image 2" descr="Une image contenant texte&#10;&#10;Description générée automatiquement">
            <a:extLst>
              <a:ext uri="{FF2B5EF4-FFF2-40B4-BE49-F238E27FC236}">
                <a16:creationId xmlns:a16="http://schemas.microsoft.com/office/drawing/2014/main" id="{6E2E2ED5-6C4D-E7E7-26D9-18E75F9B6871}"/>
              </a:ext>
            </a:extLst>
          </p:cNvPr>
          <p:cNvPicPr>
            <a:picLocks noChangeAspect="1"/>
          </p:cNvPicPr>
          <p:nvPr/>
        </p:nvPicPr>
        <p:blipFill>
          <a:blip r:embed="rId5"/>
          <a:stretch/>
        </p:blipFill>
        <p:spPr bwMode="auto">
          <a:xfrm>
            <a:off x="8236186" y="132628"/>
            <a:ext cx="596112" cy="4611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078333649" name="Google Shape;304;p31"/>
          <p:cNvCxnSpPr>
            <a:cxnSpLocks/>
          </p:cNvCxnSpPr>
          <p:nvPr/>
        </p:nvCxnSpPr>
        <p:spPr bwMode="auto">
          <a:xfrm>
            <a:off x="280218" y="646770"/>
            <a:ext cx="9163584"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1496814388" name="ZoneTexte 7"/>
          <p:cNvSpPr txBox="1"/>
          <p:nvPr/>
        </p:nvSpPr>
        <p:spPr bwMode="auto">
          <a:xfrm>
            <a:off x="683568" y="78045"/>
            <a:ext cx="3520609" cy="457560"/>
          </a:xfrm>
          <a:prstGeom prst="rect">
            <a:avLst/>
          </a:prstGeom>
          <a:noFill/>
        </p:spPr>
        <p:txBody>
          <a:bodyPr wrap="none" rtlCol="0">
            <a:spAutoFit/>
          </a:bodyPr>
          <a:lstStyle/>
          <a:p>
            <a:pPr>
              <a:defRPr/>
            </a:pPr>
            <a:r>
              <a:rPr lang="fr-FR" sz="2400" b="1" dirty="0">
                <a:latin typeface="Viga"/>
                <a:ea typeface="Roboto"/>
              </a:rPr>
              <a:t>Liste des Défis Actuels</a:t>
            </a:r>
            <a:endParaRPr b="1" dirty="0"/>
          </a:p>
        </p:txBody>
      </p:sp>
      <p:pic>
        <p:nvPicPr>
          <p:cNvPr id="930007548" name="Image 8" descr="Une image contenant texte&#10;&#10;Description générée automatiquement"/>
          <p:cNvPicPr>
            <a:picLocks noChangeAspect="1"/>
          </p:cNvPicPr>
          <p:nvPr/>
        </p:nvPicPr>
        <p:blipFill>
          <a:blip r:embed="rId2"/>
          <a:stretch/>
        </p:blipFill>
        <p:spPr bwMode="auto">
          <a:xfrm>
            <a:off x="8223157" y="132627"/>
            <a:ext cx="596111" cy="461142"/>
          </a:xfrm>
          <a:prstGeom prst="rect">
            <a:avLst/>
          </a:prstGeom>
        </p:spPr>
      </p:pic>
      <p:graphicFrame>
        <p:nvGraphicFramePr>
          <p:cNvPr id="1895769009" name="Tableau 1895769008"/>
          <p:cNvGraphicFramePr>
            <a:graphicFrameLocks/>
          </p:cNvGraphicFramePr>
          <p:nvPr>
            <p:extLst>
              <p:ext uri="{D42A27DB-BD31-4B8C-83A1-F6EECF244321}">
                <p14:modId xmlns:p14="http://schemas.microsoft.com/office/powerpoint/2010/main" val="1318477609"/>
              </p:ext>
            </p:extLst>
          </p:nvPr>
        </p:nvGraphicFramePr>
        <p:xfrm>
          <a:off x="43830" y="881999"/>
          <a:ext cx="8993527" cy="4026964"/>
        </p:xfrm>
        <a:graphic>
          <a:graphicData uri="http://schemas.openxmlformats.org/drawingml/2006/table">
            <a:tbl>
              <a:tblPr firstRow="1" bandRow="1">
                <a:tableStyleId>{1F6FD434-A498-2171-4E54-0A3067C3BB06}</a:tableStyleId>
              </a:tblPr>
              <a:tblGrid>
                <a:gridCol w="5130000">
                  <a:extLst>
                    <a:ext uri="{9D8B030D-6E8A-4147-A177-3AD203B41FA5}">
                      <a16:colId xmlns:a16="http://schemas.microsoft.com/office/drawing/2014/main" val="20000"/>
                    </a:ext>
                  </a:extLst>
                </a:gridCol>
                <a:gridCol w="2430000">
                  <a:extLst>
                    <a:ext uri="{9D8B030D-6E8A-4147-A177-3AD203B41FA5}">
                      <a16:colId xmlns:a16="http://schemas.microsoft.com/office/drawing/2014/main" val="20001"/>
                    </a:ext>
                  </a:extLst>
                </a:gridCol>
                <a:gridCol w="1433527">
                  <a:extLst>
                    <a:ext uri="{9D8B030D-6E8A-4147-A177-3AD203B41FA5}">
                      <a16:colId xmlns:a16="http://schemas.microsoft.com/office/drawing/2014/main" val="20002"/>
                    </a:ext>
                  </a:extLst>
                </a:gridCol>
              </a:tblGrid>
              <a:tr h="293830">
                <a:tc>
                  <a:txBody>
                    <a:bodyPr/>
                    <a:lstStyle/>
                    <a:p>
                      <a:pPr>
                        <a:defRPr/>
                      </a:pPr>
                      <a:r>
                        <a:t>Défis</a:t>
                      </a:r>
                    </a:p>
                  </a:txBody>
                  <a:tcPr/>
                </a:tc>
                <a:tc>
                  <a:txBody>
                    <a:bodyPr/>
                    <a:lstStyle/>
                    <a:p>
                      <a:pPr>
                        <a:defRPr/>
                      </a:pPr>
                      <a:r>
                        <a:t>Responsable</a:t>
                      </a:r>
                    </a:p>
                  </a:txBody>
                  <a:tcPr/>
                </a:tc>
                <a:tc>
                  <a:txBody>
                    <a:bodyPr/>
                    <a:lstStyle/>
                    <a:p>
                      <a:pPr>
                        <a:defRPr/>
                      </a:pPr>
                      <a:r>
                        <a:t>Nbre entrep.</a:t>
                      </a:r>
                    </a:p>
                  </a:txBody>
                  <a:tcPr/>
                </a:tc>
                <a:extLst>
                  <a:ext uri="{0D108BD9-81ED-4DB2-BD59-A6C34878D82A}">
                    <a16:rowId xmlns:a16="http://schemas.microsoft.com/office/drawing/2014/main" val="10000"/>
                  </a:ext>
                </a:extLst>
              </a:tr>
              <a:tr h="453300">
                <a:tc>
                  <a:txBody>
                    <a:bodyPr/>
                    <a:lstStyle/>
                    <a:p>
                      <a:pPr>
                        <a:defRPr/>
                      </a:pPr>
                      <a:r>
                        <a:rPr sz="1600" b="0" i="0" u="none">
                          <a:solidFill>
                            <a:srgbClr val="000255"/>
                          </a:solidFill>
                          <a:latin typeface="Open Sans"/>
                          <a:ea typeface="Open Sans"/>
                          <a:cs typeface="Open Sans"/>
                        </a:rPr>
                        <a:t>Défi 01 : Automatisation de la vérification cybersécurité de systèmes cyber physiques</a:t>
                      </a:r>
                      <a:endParaRPr sz="1600"/>
                    </a:p>
                  </a:txBody>
                  <a:tcPr/>
                </a:tc>
                <a:tc>
                  <a:txBody>
                    <a:bodyPr/>
                    <a:lstStyle/>
                    <a:p>
                      <a:pPr>
                        <a:defRPr/>
                      </a:pPr>
                      <a:r>
                        <a:rPr sz="1600"/>
                        <a:t>P. Massonet (CETIC)</a:t>
                      </a:r>
                    </a:p>
                  </a:txBody>
                  <a:tcPr/>
                </a:tc>
                <a:tc>
                  <a:txBody>
                    <a:bodyPr/>
                    <a:lstStyle/>
                    <a:p>
                      <a:pPr>
                        <a:defRPr/>
                      </a:pPr>
                      <a:r>
                        <a:rPr lang="nl-BE" sz="1600" dirty="0"/>
                        <a:t>6</a:t>
                      </a:r>
                      <a:endParaRPr sz="1600" dirty="0"/>
                    </a:p>
                  </a:txBody>
                  <a:tcPr/>
                </a:tc>
                <a:extLst>
                  <a:ext uri="{0D108BD9-81ED-4DB2-BD59-A6C34878D82A}">
                    <a16:rowId xmlns:a16="http://schemas.microsoft.com/office/drawing/2014/main" val="10001"/>
                  </a:ext>
                </a:extLst>
              </a:tr>
              <a:tr h="269740">
                <a:tc>
                  <a:txBody>
                    <a:bodyPr/>
                    <a:lstStyle/>
                    <a:p>
                      <a:pPr>
                        <a:defRPr/>
                      </a:pPr>
                      <a:r>
                        <a:rPr sz="1600" b="0" i="0" u="none">
                          <a:solidFill>
                            <a:srgbClr val="000255"/>
                          </a:solidFill>
                          <a:latin typeface="Open Sans"/>
                          <a:ea typeface="Open Sans"/>
                          <a:cs typeface="Open Sans"/>
                        </a:rPr>
                        <a:t>Défi 02 : Gestion des risques pour tests de pénétration</a:t>
                      </a:r>
                      <a:endParaRPr sz="1600"/>
                    </a:p>
                  </a:txBody>
                  <a:tcPr/>
                </a:tc>
                <a:tc>
                  <a:txBody>
                    <a:bodyPr/>
                    <a:lstStyle/>
                    <a:p>
                      <a:pPr>
                        <a:defRPr/>
                      </a:pPr>
                      <a:r>
                        <a:rPr sz="1600"/>
                        <a:t>C. Ponsard (CETIC)</a:t>
                      </a:r>
                    </a:p>
                  </a:txBody>
                  <a:tcPr/>
                </a:tc>
                <a:tc>
                  <a:txBody>
                    <a:bodyPr/>
                    <a:lstStyle/>
                    <a:p>
                      <a:pPr>
                        <a:defRPr/>
                      </a:pPr>
                      <a:r>
                        <a:rPr sz="1600"/>
                        <a:t>10</a:t>
                      </a:r>
                    </a:p>
                  </a:txBody>
                  <a:tcPr/>
                </a:tc>
                <a:extLst>
                  <a:ext uri="{0D108BD9-81ED-4DB2-BD59-A6C34878D82A}">
                    <a16:rowId xmlns:a16="http://schemas.microsoft.com/office/drawing/2014/main" val="10002"/>
                  </a:ext>
                </a:extLst>
              </a:tr>
              <a:tr h="414940">
                <a:tc>
                  <a:txBody>
                    <a:bodyPr/>
                    <a:lstStyle/>
                    <a:p>
                      <a:pPr>
                        <a:defRPr/>
                      </a:pPr>
                      <a:r>
                        <a:rPr sz="1600" b="0" i="0" u="none">
                          <a:solidFill>
                            <a:srgbClr val="000255"/>
                          </a:solidFill>
                          <a:latin typeface="Open Sans"/>
                          <a:ea typeface="Open Sans"/>
                          <a:cs typeface="Open Sans"/>
                        </a:rPr>
                        <a:t>Défi 04 : Cyber-sécurisation « by design » de systèmes cyber-physiques</a:t>
                      </a:r>
                      <a:endParaRPr sz="1600"/>
                    </a:p>
                  </a:txBody>
                  <a:tcPr/>
                </a:tc>
                <a:tc>
                  <a:txBody>
                    <a:bodyPr/>
                    <a:lstStyle/>
                    <a:p>
                      <a:pPr>
                        <a:defRPr/>
                      </a:pPr>
                      <a:r>
                        <a:rPr sz="1600"/>
                        <a:t>S. Dupont (CETIC)</a:t>
                      </a:r>
                    </a:p>
                  </a:txBody>
                  <a:tcPr/>
                </a:tc>
                <a:tc>
                  <a:txBody>
                    <a:bodyPr/>
                    <a:lstStyle/>
                    <a:p>
                      <a:pPr>
                        <a:defRPr/>
                      </a:pPr>
                      <a:r>
                        <a:rPr sz="1600"/>
                        <a:t>10</a:t>
                      </a:r>
                    </a:p>
                  </a:txBody>
                  <a:tcPr/>
                </a:tc>
                <a:extLst>
                  <a:ext uri="{0D108BD9-81ED-4DB2-BD59-A6C34878D82A}">
                    <a16:rowId xmlns:a16="http://schemas.microsoft.com/office/drawing/2014/main" val="10003"/>
                  </a:ext>
                </a:extLst>
              </a:tr>
              <a:tr h="436780">
                <a:tc>
                  <a:txBody>
                    <a:bodyPr/>
                    <a:lstStyle/>
                    <a:p>
                      <a:pPr>
                        <a:defRPr/>
                      </a:pPr>
                      <a:r>
                        <a:rPr sz="1600" b="0" i="0" u="none">
                          <a:solidFill>
                            <a:srgbClr val="000255"/>
                          </a:solidFill>
                          <a:latin typeface="Open Sans"/>
                          <a:ea typeface="Open Sans"/>
                          <a:cs typeface="Open Sans"/>
                        </a:rPr>
                        <a:t>Défi 07 :Configuration sécurisée d’infrastructure de communication IoT « by design »</a:t>
                      </a:r>
                      <a:endParaRPr sz="1600"/>
                    </a:p>
                  </a:txBody>
                  <a:tcPr/>
                </a:tc>
                <a:tc>
                  <a:txBody>
                    <a:bodyPr/>
                    <a:lstStyle/>
                    <a:p>
                      <a:pPr>
                        <a:defRPr/>
                      </a:pPr>
                      <a:r>
                        <a:rPr sz="1600"/>
                        <a:t>N. Point (Multitel)</a:t>
                      </a:r>
                    </a:p>
                  </a:txBody>
                  <a:tcPr/>
                </a:tc>
                <a:tc>
                  <a:txBody>
                    <a:bodyPr/>
                    <a:lstStyle/>
                    <a:p>
                      <a:pPr>
                        <a:defRPr/>
                      </a:pPr>
                      <a:r>
                        <a:rPr lang="nl-BE" sz="1600" dirty="0"/>
                        <a:t>6</a:t>
                      </a:r>
                      <a:endParaRPr sz="1600" dirty="0"/>
                    </a:p>
                  </a:txBody>
                  <a:tcPr/>
                </a:tc>
                <a:extLst>
                  <a:ext uri="{0D108BD9-81ED-4DB2-BD59-A6C34878D82A}">
                    <a16:rowId xmlns:a16="http://schemas.microsoft.com/office/drawing/2014/main" val="10004"/>
                  </a:ext>
                </a:extLst>
              </a:tr>
              <a:tr h="368620">
                <a:tc>
                  <a:txBody>
                    <a:bodyPr/>
                    <a:lstStyle/>
                    <a:p>
                      <a:pPr>
                        <a:defRPr/>
                      </a:pPr>
                      <a:r>
                        <a:rPr sz="1600" b="0" i="0" u="none" dirty="0" err="1">
                          <a:solidFill>
                            <a:srgbClr val="000255"/>
                          </a:solidFill>
                          <a:latin typeface="Open Sans"/>
                          <a:ea typeface="Open Sans"/>
                          <a:cs typeface="Open Sans"/>
                        </a:rPr>
                        <a:t>Défi</a:t>
                      </a:r>
                      <a:r>
                        <a:rPr sz="1600" b="0" i="0" u="none" dirty="0">
                          <a:solidFill>
                            <a:srgbClr val="000255"/>
                          </a:solidFill>
                          <a:latin typeface="Open Sans"/>
                          <a:ea typeface="Open Sans"/>
                          <a:cs typeface="Open Sans"/>
                        </a:rPr>
                        <a:t> 10 : </a:t>
                      </a:r>
                      <a:r>
                        <a:rPr sz="1600" b="0" i="0" u="none" dirty="0" err="1">
                          <a:solidFill>
                            <a:srgbClr val="000255"/>
                          </a:solidFill>
                          <a:latin typeface="Open Sans"/>
                          <a:ea typeface="Open Sans"/>
                          <a:cs typeface="Open Sans"/>
                        </a:rPr>
                        <a:t>Sécurisation</a:t>
                      </a:r>
                      <a:r>
                        <a:rPr sz="1600" b="0" i="0" u="none" dirty="0">
                          <a:solidFill>
                            <a:srgbClr val="000255"/>
                          </a:solidFill>
                          <a:latin typeface="Open Sans"/>
                          <a:ea typeface="Open Sans"/>
                          <a:cs typeface="Open Sans"/>
                        </a:rPr>
                        <a:t> de la </a:t>
                      </a:r>
                      <a:r>
                        <a:rPr sz="1600" b="0" i="0" u="none" dirty="0" err="1">
                          <a:solidFill>
                            <a:srgbClr val="000255"/>
                          </a:solidFill>
                          <a:latin typeface="Open Sans"/>
                          <a:ea typeface="Open Sans"/>
                          <a:cs typeface="Open Sans"/>
                        </a:rPr>
                        <a:t>Digitalisation</a:t>
                      </a:r>
                      <a:r>
                        <a:rPr sz="1600" b="0" i="0" u="none" dirty="0">
                          <a:solidFill>
                            <a:srgbClr val="000255"/>
                          </a:solidFill>
                          <a:latin typeface="Open Sans"/>
                          <a:ea typeface="Open Sans"/>
                          <a:cs typeface="Open Sans"/>
                        </a:rPr>
                        <a:t> des </a:t>
                      </a:r>
                      <a:r>
                        <a:rPr sz="1600" b="0" i="0" u="none" dirty="0" err="1">
                          <a:solidFill>
                            <a:srgbClr val="000255"/>
                          </a:solidFill>
                          <a:latin typeface="Open Sans"/>
                          <a:ea typeface="Open Sans"/>
                          <a:cs typeface="Open Sans"/>
                        </a:rPr>
                        <a:t>Réseaux</a:t>
                      </a:r>
                      <a:r>
                        <a:rPr sz="1600" b="0" i="0" u="none" dirty="0">
                          <a:solidFill>
                            <a:srgbClr val="000255"/>
                          </a:solidFill>
                          <a:latin typeface="Open Sans"/>
                          <a:ea typeface="Open Sans"/>
                          <a:cs typeface="Open Sans"/>
                        </a:rPr>
                        <a:t> </a:t>
                      </a:r>
                      <a:r>
                        <a:rPr sz="1600" b="0" i="0" u="none" dirty="0" err="1">
                          <a:solidFill>
                            <a:srgbClr val="000255"/>
                          </a:solidFill>
                          <a:latin typeface="Open Sans"/>
                          <a:ea typeface="Open Sans"/>
                          <a:cs typeface="Open Sans"/>
                        </a:rPr>
                        <a:t>Énergétiques</a:t>
                      </a:r>
                      <a:endParaRPr sz="1600" dirty="0"/>
                    </a:p>
                  </a:txBody>
                  <a:tcPr/>
                </a:tc>
                <a:tc>
                  <a:txBody>
                    <a:bodyPr/>
                    <a:lstStyle/>
                    <a:p>
                      <a:pPr>
                        <a:defRPr/>
                      </a:pPr>
                      <a:r>
                        <a:rPr sz="1600"/>
                        <a:t>B. Donnet (ULiège)</a:t>
                      </a:r>
                    </a:p>
                  </a:txBody>
                  <a:tcPr/>
                </a:tc>
                <a:tc>
                  <a:txBody>
                    <a:bodyPr/>
                    <a:lstStyle/>
                    <a:p>
                      <a:pPr>
                        <a:defRPr/>
                      </a:pPr>
                      <a:r>
                        <a:rPr sz="1600"/>
                        <a:t>/</a:t>
                      </a:r>
                    </a:p>
                  </a:txBody>
                  <a:tcPr/>
                </a:tc>
                <a:extLst>
                  <a:ext uri="{0D108BD9-81ED-4DB2-BD59-A6C34878D82A}">
                    <a16:rowId xmlns:a16="http://schemas.microsoft.com/office/drawing/2014/main" val="10005"/>
                  </a:ext>
                </a:extLst>
              </a:tr>
              <a:tr h="293830">
                <a:tc>
                  <a:txBody>
                    <a:bodyPr/>
                    <a:lstStyle/>
                    <a:p>
                      <a:pPr>
                        <a:defRPr/>
                      </a:pPr>
                      <a:r>
                        <a:rPr sz="1600" b="0" i="0" u="none" strike="noStrike" cap="none" dirty="0" err="1">
                          <a:solidFill>
                            <a:srgbClr val="000255"/>
                          </a:solidFill>
                          <a:latin typeface="Open Sans"/>
                          <a:ea typeface="Open Sans"/>
                          <a:cs typeface="Open Sans"/>
                        </a:rPr>
                        <a:t>Défi</a:t>
                      </a:r>
                      <a:r>
                        <a:rPr lang="nl-BE" sz="1600" b="0" i="0" u="none" strike="noStrike" cap="none" dirty="0">
                          <a:solidFill>
                            <a:srgbClr val="000255"/>
                          </a:solidFill>
                          <a:latin typeface="Open Sans"/>
                          <a:ea typeface="Open Sans"/>
                          <a:cs typeface="Open Sans"/>
                        </a:rPr>
                        <a:t> Analyse de Malware</a:t>
                      </a:r>
                      <a:endParaRPr sz="1600" b="0" i="0" u="none" strike="noStrike" cap="none" dirty="0">
                        <a:solidFill>
                          <a:srgbClr val="000255"/>
                        </a:solidFill>
                        <a:latin typeface="Open Sans"/>
                        <a:ea typeface="Open Sans"/>
                        <a:cs typeface="Open Sans"/>
                      </a:endParaRPr>
                    </a:p>
                  </a:txBody>
                  <a:tcPr/>
                </a:tc>
                <a:tc>
                  <a:txBody>
                    <a:bodyPr/>
                    <a:lstStyle/>
                    <a:p>
                      <a:pPr>
                        <a:defRPr/>
                      </a:pPr>
                      <a:r>
                        <a:rPr lang="en-US" sz="1600" b="0" i="0" u="none" strike="noStrike" cap="none" spc="0">
                          <a:solidFill>
                            <a:schemeClr val="dk1"/>
                          </a:solidFill>
                          <a:latin typeface="Arial"/>
                          <a:ea typeface="Arial"/>
                          <a:cs typeface="Arial"/>
                        </a:rPr>
                        <a:t>B. Donnet </a:t>
                      </a:r>
                      <a:r>
                        <a:rPr sz="1600"/>
                        <a:t>(ULiège)</a:t>
                      </a:r>
                    </a:p>
                  </a:txBody>
                  <a:tcPr/>
                </a:tc>
                <a:tc>
                  <a:txBody>
                    <a:bodyPr/>
                    <a:lstStyle/>
                    <a:p>
                      <a:pPr>
                        <a:defRPr/>
                      </a:pPr>
                      <a:r>
                        <a:rPr sz="1600"/>
                        <a:t>/</a:t>
                      </a:r>
                    </a:p>
                  </a:txBody>
                  <a:tcPr/>
                </a:tc>
                <a:extLst>
                  <a:ext uri="{0D108BD9-81ED-4DB2-BD59-A6C34878D82A}">
                    <a16:rowId xmlns:a16="http://schemas.microsoft.com/office/drawing/2014/main" val="10006"/>
                  </a:ext>
                </a:extLst>
              </a:tr>
              <a:tr h="491284">
                <a:tc>
                  <a:txBody>
                    <a:bodyPr/>
                    <a:lstStyle/>
                    <a:p>
                      <a:pPr>
                        <a:defRPr/>
                      </a:pPr>
                      <a:r>
                        <a:rPr sz="1600" b="0" i="0" u="none" strike="noStrike" cap="none" dirty="0" err="1">
                          <a:solidFill>
                            <a:srgbClr val="000255"/>
                          </a:solidFill>
                          <a:latin typeface="Open Sans"/>
                          <a:ea typeface="Open Sans"/>
                          <a:cs typeface="Open Sans"/>
                        </a:rPr>
                        <a:t>Défi</a:t>
                      </a:r>
                      <a:r>
                        <a:rPr lang="nl-BE" sz="1600" b="0" i="0" u="none" strike="noStrike" cap="none" dirty="0">
                          <a:solidFill>
                            <a:srgbClr val="000255"/>
                          </a:solidFill>
                          <a:latin typeface="Open Sans"/>
                          <a:ea typeface="Open Sans"/>
                          <a:cs typeface="Open Sans"/>
                        </a:rPr>
                        <a:t> Aspects légaux et Normes de cybersécurité</a:t>
                      </a:r>
                      <a:endParaRPr sz="1600" b="0" i="0" u="none" strike="noStrike" cap="none" dirty="0">
                        <a:solidFill>
                          <a:srgbClr val="000255"/>
                        </a:solidFill>
                        <a:latin typeface="Open Sans"/>
                        <a:ea typeface="Open Sans"/>
                        <a:cs typeface="Open Sans"/>
                      </a:endParaRPr>
                    </a:p>
                  </a:txBody>
                  <a:tcPr/>
                </a:tc>
                <a:tc>
                  <a:txBody>
                    <a:bodyPr/>
                    <a:lstStyle/>
                    <a:p>
                      <a:pPr>
                        <a:defRPr/>
                      </a:pPr>
                      <a:r>
                        <a:rPr sz="1600"/>
                        <a:t>M. Knockaert (UNamur)</a:t>
                      </a:r>
                    </a:p>
                  </a:txBody>
                  <a:tcPr/>
                </a:tc>
                <a:tc>
                  <a:txBody>
                    <a:bodyPr/>
                    <a:lstStyle/>
                    <a:p>
                      <a:pPr>
                        <a:defRPr/>
                      </a:pPr>
                      <a:r>
                        <a:rPr sz="1600" dirty="0"/>
                        <a:t>/</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2077549391" name="Google Shape;304;p31"/>
          <p:cNvCxnSpPr>
            <a:cxnSpLocks/>
          </p:cNvCxnSpPr>
          <p:nvPr/>
        </p:nvCxnSpPr>
        <p:spPr bwMode="auto">
          <a:xfrm>
            <a:off x="280217" y="646769"/>
            <a:ext cx="9163584"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92484350" name="ZoneTexte 7"/>
          <p:cNvSpPr txBox="1"/>
          <p:nvPr/>
        </p:nvSpPr>
        <p:spPr bwMode="auto">
          <a:xfrm>
            <a:off x="280216" y="136207"/>
            <a:ext cx="8684272" cy="457559"/>
          </a:xfrm>
          <a:prstGeom prst="rect">
            <a:avLst/>
          </a:prstGeom>
          <a:noFill/>
        </p:spPr>
        <p:txBody>
          <a:bodyPr wrap="square" rtlCol="0">
            <a:spAutoFit/>
          </a:bodyPr>
          <a:lstStyle/>
          <a:p>
            <a:pPr>
              <a:defRPr/>
            </a:pPr>
            <a:r>
              <a:rPr lang="en-US" sz="2400" b="1" dirty="0">
                <a:latin typeface="Viga"/>
                <a:ea typeface="Roboto"/>
              </a:rPr>
              <a:t>Planning Reunions Groupe de Travail par </a:t>
            </a:r>
            <a:r>
              <a:rPr lang="en-US" sz="2400" b="1" dirty="0" err="1">
                <a:latin typeface="Viga"/>
                <a:ea typeface="Roboto"/>
              </a:rPr>
              <a:t>Défi</a:t>
            </a:r>
            <a:r>
              <a:rPr lang="en-US" sz="2400" b="1" dirty="0">
                <a:latin typeface="Viga"/>
                <a:ea typeface="Roboto"/>
              </a:rPr>
              <a:t> </a:t>
            </a:r>
            <a:endParaRPr sz="2400" b="1" dirty="0">
              <a:latin typeface="Viga"/>
              <a:ea typeface="Roboto"/>
            </a:endParaRPr>
          </a:p>
        </p:txBody>
      </p:sp>
      <p:pic>
        <p:nvPicPr>
          <p:cNvPr id="551650398" name="Image 8" descr="Une image contenant texte&#10;&#10;Description générée automatiquement"/>
          <p:cNvPicPr>
            <a:picLocks noChangeAspect="1"/>
          </p:cNvPicPr>
          <p:nvPr/>
        </p:nvPicPr>
        <p:blipFill>
          <a:blip r:embed="rId2"/>
          <a:stretch/>
        </p:blipFill>
        <p:spPr bwMode="auto">
          <a:xfrm>
            <a:off x="8223156" y="132626"/>
            <a:ext cx="596110" cy="461142"/>
          </a:xfrm>
          <a:prstGeom prst="rect">
            <a:avLst/>
          </a:prstGeom>
        </p:spPr>
      </p:pic>
      <p:graphicFrame>
        <p:nvGraphicFramePr>
          <p:cNvPr id="2" name="Tableau 3">
            <a:extLst>
              <a:ext uri="{FF2B5EF4-FFF2-40B4-BE49-F238E27FC236}">
                <a16:creationId xmlns:a16="http://schemas.microsoft.com/office/drawing/2014/main" id="{540D7A7A-F4C7-EA5C-A234-75FF667E9939}"/>
              </a:ext>
            </a:extLst>
          </p:cNvPr>
          <p:cNvGraphicFramePr>
            <a:graphicFrameLocks noGrp="1"/>
          </p:cNvGraphicFramePr>
          <p:nvPr>
            <p:extLst>
              <p:ext uri="{D42A27DB-BD31-4B8C-83A1-F6EECF244321}">
                <p14:modId xmlns:p14="http://schemas.microsoft.com/office/powerpoint/2010/main" val="1109762522"/>
              </p:ext>
            </p:extLst>
          </p:nvPr>
        </p:nvGraphicFramePr>
        <p:xfrm>
          <a:off x="1435054" y="699542"/>
          <a:ext cx="5441202" cy="2519680"/>
        </p:xfrm>
        <a:graphic>
          <a:graphicData uri="http://schemas.openxmlformats.org/drawingml/2006/table">
            <a:tbl>
              <a:tblPr firstRow="1" bandRow="1"/>
              <a:tblGrid>
                <a:gridCol w="1480762">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370840">
                <a:tc>
                  <a:txBody>
                    <a:bodyPr/>
                    <a:lstStyle/>
                    <a:p>
                      <a:pPr>
                        <a:defRPr/>
                      </a:pPr>
                      <a:r>
                        <a:rPr lang="fr-FR" dirty="0"/>
                        <a:t>Date</a:t>
                      </a:r>
                      <a:endParaRPr dirty="0"/>
                    </a:p>
                  </a:txBody>
                  <a:tcPr/>
                </a:tc>
                <a:tc>
                  <a:txBody>
                    <a:bodyPr/>
                    <a:lstStyle/>
                    <a:p>
                      <a:pPr>
                        <a:defRPr/>
                      </a:pPr>
                      <a:r>
                        <a:rPr lang="fr-FR" dirty="0"/>
                        <a:t>Description</a:t>
                      </a:r>
                      <a:endParaRPr dirty="0"/>
                    </a:p>
                  </a:txBody>
                  <a:tcPr/>
                </a:tc>
                <a:extLst>
                  <a:ext uri="{0D108BD9-81ED-4DB2-BD59-A6C34878D82A}">
                    <a16:rowId xmlns:a16="http://schemas.microsoft.com/office/drawing/2014/main" val="10000"/>
                  </a:ext>
                </a:extLst>
              </a:tr>
              <a:tr h="370840">
                <a:tc>
                  <a:txBody>
                    <a:bodyPr/>
                    <a:lstStyle/>
                    <a:p>
                      <a:pPr>
                        <a:defRPr/>
                      </a:pPr>
                      <a:r>
                        <a:rPr lang="fr-FR"/>
                        <a:t>12/2022</a:t>
                      </a:r>
                      <a:endParaRPr/>
                    </a:p>
                  </a:txBody>
                  <a:tcPr/>
                </a:tc>
                <a:tc>
                  <a:txBody>
                    <a:bodyPr/>
                    <a:lstStyle/>
                    <a:p>
                      <a:pPr>
                        <a:defRPr/>
                      </a:pPr>
                      <a:r>
                        <a:rPr lang="fr-FR" dirty="0"/>
                        <a:t>Lancement groupe de travail</a:t>
                      </a:r>
                      <a:endParaRPr dirty="0"/>
                    </a:p>
                  </a:txBody>
                  <a:tcPr/>
                </a:tc>
                <a:extLst>
                  <a:ext uri="{0D108BD9-81ED-4DB2-BD59-A6C34878D82A}">
                    <a16:rowId xmlns:a16="http://schemas.microsoft.com/office/drawing/2014/main" val="10001"/>
                  </a:ext>
                </a:extLst>
              </a:tr>
              <a:tr h="370840">
                <a:tc>
                  <a:txBody>
                    <a:bodyPr/>
                    <a:lstStyle/>
                    <a:p>
                      <a:pPr>
                        <a:defRPr/>
                      </a:pPr>
                      <a:r>
                        <a:rPr lang="nl-BE" dirty="0"/>
                        <a:t>01/2023</a:t>
                      </a:r>
                      <a:endParaRPr dirty="0"/>
                    </a:p>
                  </a:txBody>
                  <a:tcPr/>
                </a:tc>
                <a:tc>
                  <a:txBody>
                    <a:bodyPr/>
                    <a:lstStyle/>
                    <a:p>
                      <a:pPr>
                        <a:defRPr/>
                      </a:pPr>
                      <a:r>
                        <a:rPr lang="nl-BE" dirty="0"/>
                        <a:t>Première réunion du groupe de travail</a:t>
                      </a:r>
                      <a:endParaRPr dirty="0"/>
                    </a:p>
                  </a:txBody>
                  <a:tcPr/>
                </a:tc>
                <a:extLst>
                  <a:ext uri="{0D108BD9-81ED-4DB2-BD59-A6C34878D82A}">
                    <a16:rowId xmlns:a16="http://schemas.microsoft.com/office/drawing/2014/main" val="1582617213"/>
                  </a:ext>
                </a:extLst>
              </a:tr>
              <a:tr h="370840">
                <a:tc>
                  <a:txBody>
                    <a:bodyPr/>
                    <a:lstStyle/>
                    <a:p>
                      <a:pPr>
                        <a:defRPr/>
                      </a:pPr>
                      <a:r>
                        <a:rPr lang="fr-FR" dirty="0"/>
                        <a:t>06-09/2023</a:t>
                      </a:r>
                      <a:endParaRPr dirty="0"/>
                    </a:p>
                  </a:txBody>
                  <a:tcPr/>
                </a:tc>
                <a:tc>
                  <a:txBody>
                    <a:bodyPr/>
                    <a:lstStyle/>
                    <a:p>
                      <a:pPr>
                        <a:defRPr/>
                      </a:pPr>
                      <a:r>
                        <a:rPr lang="fr-FR" dirty="0"/>
                        <a:t>Présentation des recherches et discussion sur les démonstrateurs</a:t>
                      </a:r>
                      <a:endParaRPr dirty="0"/>
                    </a:p>
                  </a:txBody>
                  <a:tcPr/>
                </a:tc>
                <a:extLst>
                  <a:ext uri="{0D108BD9-81ED-4DB2-BD59-A6C34878D82A}">
                    <a16:rowId xmlns:a16="http://schemas.microsoft.com/office/drawing/2014/main" val="10002"/>
                  </a:ext>
                </a:extLst>
              </a:tr>
              <a:tr h="370840">
                <a:tc>
                  <a:txBody>
                    <a:bodyPr/>
                    <a:lstStyle/>
                    <a:p>
                      <a:pPr>
                        <a:defRPr/>
                      </a:pPr>
                      <a:r>
                        <a:rPr lang="fr-FR" dirty="0"/>
                        <a:t>01-03/2024</a:t>
                      </a:r>
                      <a:endParaRPr dirty="0"/>
                    </a:p>
                  </a:txBody>
                  <a:tcPr/>
                </a:tc>
                <a:tc>
                  <a:txBody>
                    <a:bodyPr/>
                    <a:lstStyle/>
                    <a:p>
                      <a:pPr>
                        <a:defRPr/>
                      </a:pPr>
                      <a:r>
                        <a:rPr lang="fr-FR" dirty="0"/>
                        <a:t>Présentation des démonstrateurs dans la </a:t>
                      </a:r>
                      <a:r>
                        <a:rPr lang="fr-FR" dirty="0" err="1"/>
                        <a:t>factory</a:t>
                      </a:r>
                      <a:endParaRPr dirty="0"/>
                    </a:p>
                  </a:txBody>
                  <a:tcPr/>
                </a:tc>
                <a:extLst>
                  <a:ext uri="{0D108BD9-81ED-4DB2-BD59-A6C34878D82A}">
                    <a16:rowId xmlns:a16="http://schemas.microsoft.com/office/drawing/2014/main" val="10003"/>
                  </a:ext>
                </a:extLst>
              </a:tr>
              <a:tr h="370840">
                <a:tc>
                  <a:txBody>
                    <a:bodyPr/>
                    <a:lstStyle/>
                    <a:p>
                      <a:pPr marL="0" marR="0" lvl="0" indent="0" algn="l" defTabSz="914400">
                        <a:lnSpc>
                          <a:spcPct val="100000"/>
                        </a:lnSpc>
                        <a:spcBef>
                          <a:spcPts val="0"/>
                        </a:spcBef>
                        <a:spcAft>
                          <a:spcPts val="0"/>
                        </a:spcAft>
                        <a:buClr>
                          <a:srgbClr val="000000"/>
                        </a:buClr>
                        <a:buSzTx/>
                        <a:buFont typeface="Arial"/>
                        <a:buNone/>
                        <a:defRPr/>
                      </a:pPr>
                      <a:r>
                        <a:rPr lang="fr-FR" dirty="0"/>
                        <a:t>09-12/2024</a:t>
                      </a:r>
                      <a:endParaRPr dirty="0"/>
                    </a:p>
                  </a:txBody>
                  <a:tcPr/>
                </a:tc>
                <a:tc>
                  <a:txBody>
                    <a:bodyPr/>
                    <a:lstStyle/>
                    <a:p>
                      <a:pPr>
                        <a:defRPr/>
                      </a:pPr>
                      <a:r>
                        <a:rPr lang="fr-FR" dirty="0"/>
                        <a:t>Présentation des démonstrateurs finaux</a:t>
                      </a:r>
                      <a:endParaRPr dirty="0"/>
                    </a:p>
                  </a:txBody>
                  <a:tcPr/>
                </a:tc>
                <a:extLst>
                  <a:ext uri="{0D108BD9-81ED-4DB2-BD59-A6C34878D82A}">
                    <a16:rowId xmlns:a16="http://schemas.microsoft.com/office/drawing/2014/main" val="10004"/>
                  </a:ext>
                </a:extLst>
              </a:tr>
            </a:tbl>
          </a:graphicData>
        </a:graphic>
      </p:graphicFrame>
      <p:sp>
        <p:nvSpPr>
          <p:cNvPr id="3" name="ZoneTexte 2">
            <a:extLst>
              <a:ext uri="{FF2B5EF4-FFF2-40B4-BE49-F238E27FC236}">
                <a16:creationId xmlns:a16="http://schemas.microsoft.com/office/drawing/2014/main" id="{C078E7D8-3CE5-71B8-9DA3-5B0405B08614}"/>
              </a:ext>
            </a:extLst>
          </p:cNvPr>
          <p:cNvSpPr txBox="1"/>
          <p:nvPr/>
        </p:nvSpPr>
        <p:spPr bwMode="auto">
          <a:xfrm>
            <a:off x="2257021" y="3219822"/>
            <a:ext cx="3179075" cy="1815882"/>
          </a:xfrm>
          <a:prstGeom prst="rect">
            <a:avLst/>
          </a:prstGeom>
          <a:noFill/>
        </p:spPr>
        <p:txBody>
          <a:bodyPr wrap="none" rtlCol="0">
            <a:spAutoFit/>
          </a:bodyPr>
          <a:lstStyle/>
          <a:p>
            <a:r>
              <a:rPr lang="fr-FR" dirty="0"/>
              <a:t>Qui participe:</a:t>
            </a:r>
          </a:p>
          <a:p>
            <a:pPr marL="285750" indent="-285750">
              <a:buFontTx/>
              <a:buChar char="-"/>
            </a:pPr>
            <a:r>
              <a:rPr lang="fr-FR" dirty="0"/>
              <a:t>Entreprises intéressées par le défi</a:t>
            </a:r>
          </a:p>
          <a:p>
            <a:pPr marL="285750" indent="-285750">
              <a:buFontTx/>
              <a:buChar char="-"/>
            </a:pPr>
            <a:r>
              <a:rPr lang="fr-FR" dirty="0"/>
              <a:t>Responsable de défi</a:t>
            </a:r>
          </a:p>
          <a:p>
            <a:pPr marL="285750" indent="-285750">
              <a:buFontTx/>
              <a:buChar char="-"/>
            </a:pPr>
            <a:r>
              <a:rPr lang="fr-FR" dirty="0"/>
              <a:t>Chercheurs contribuant au défi</a:t>
            </a:r>
          </a:p>
          <a:p>
            <a:pPr marL="285750" indent="-285750">
              <a:buFontTx/>
              <a:buChar char="-"/>
            </a:pPr>
            <a:r>
              <a:rPr lang="fr-FR" dirty="0"/>
              <a:t>Réseau Lieu</a:t>
            </a:r>
          </a:p>
          <a:p>
            <a:pPr marL="285750" indent="-285750">
              <a:buFontTx/>
              <a:buChar char="-"/>
            </a:pPr>
            <a:r>
              <a:rPr lang="fr-FR" dirty="0"/>
              <a:t>Chef de projet </a:t>
            </a:r>
            <a:r>
              <a:rPr lang="fr-FR" dirty="0" err="1"/>
              <a:t>CyberExcellence</a:t>
            </a:r>
            <a:endParaRPr lang="fr-FR" dirty="0"/>
          </a:p>
          <a:p>
            <a:pPr marL="285750" indent="-285750">
              <a:buFontTx/>
              <a:buChar char="-"/>
            </a:pPr>
            <a:r>
              <a:rPr lang="fr-FR" dirty="0"/>
              <a:t>(ADN)</a:t>
            </a:r>
          </a:p>
          <a:p>
            <a:pPr marL="285750" indent="-285750">
              <a:buFontTx/>
              <a:buChar char="-"/>
            </a:pPr>
            <a:r>
              <a:rPr lang="fr-FR" dirty="0"/>
              <a:t>(WSL)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379687791" name="Google Shape;304;p31"/>
          <p:cNvCxnSpPr>
            <a:cxnSpLocks/>
          </p:cNvCxnSpPr>
          <p:nvPr/>
        </p:nvCxnSpPr>
        <p:spPr bwMode="auto">
          <a:xfrm>
            <a:off x="280217" y="646769"/>
            <a:ext cx="9163584"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267594400" name="ZoneTexte 7"/>
          <p:cNvSpPr txBox="1"/>
          <p:nvPr/>
        </p:nvSpPr>
        <p:spPr bwMode="auto">
          <a:xfrm>
            <a:off x="324734" y="4790"/>
            <a:ext cx="12231974" cy="823319"/>
          </a:xfrm>
          <a:prstGeom prst="rect">
            <a:avLst/>
          </a:prstGeom>
          <a:noFill/>
        </p:spPr>
        <p:txBody>
          <a:bodyPr wrap="square" rtlCol="0">
            <a:spAutoFit/>
          </a:bodyPr>
          <a:lstStyle/>
          <a:p>
            <a:pPr>
              <a:defRPr/>
            </a:pPr>
            <a:r>
              <a:rPr lang="en-US" sz="2400" b="1" dirty="0" err="1">
                <a:latin typeface="Viga"/>
                <a:ea typeface="Roboto"/>
              </a:rPr>
              <a:t>Défi</a:t>
            </a:r>
            <a:r>
              <a:rPr lang="en-US" sz="2400" b="1" dirty="0">
                <a:latin typeface="Viga"/>
                <a:ea typeface="Roboto"/>
              </a:rPr>
              <a:t> 01 : </a:t>
            </a:r>
            <a:r>
              <a:rPr lang="en-US" sz="2400" b="1" dirty="0" err="1">
                <a:latin typeface="Viga"/>
                <a:ea typeface="Roboto"/>
              </a:rPr>
              <a:t>Automatisation</a:t>
            </a:r>
            <a:r>
              <a:rPr lang="en-US" sz="2400" b="1" dirty="0">
                <a:latin typeface="Viga"/>
                <a:ea typeface="Roboto"/>
              </a:rPr>
              <a:t> de la </a:t>
            </a:r>
            <a:r>
              <a:rPr lang="en-US" sz="2400" b="1" dirty="0" err="1">
                <a:latin typeface="Viga"/>
                <a:ea typeface="Roboto"/>
              </a:rPr>
              <a:t>vérification</a:t>
            </a:r>
            <a:r>
              <a:rPr lang="en-US" sz="2400" b="1" dirty="0">
                <a:latin typeface="Viga"/>
                <a:ea typeface="Roboto"/>
              </a:rPr>
              <a:t> </a:t>
            </a:r>
            <a:r>
              <a:rPr lang="en-US" sz="2400" b="1" dirty="0" err="1">
                <a:latin typeface="Viga"/>
                <a:ea typeface="Roboto"/>
              </a:rPr>
              <a:t>cybersécurité</a:t>
            </a:r>
            <a:br>
              <a:rPr lang="en-US" sz="2400" b="1" dirty="0">
                <a:latin typeface="Viga"/>
                <a:ea typeface="Roboto"/>
              </a:rPr>
            </a:br>
            <a:r>
              <a:rPr lang="en-US" sz="2400" b="1" dirty="0">
                <a:latin typeface="Viga"/>
                <a:ea typeface="Roboto"/>
              </a:rPr>
              <a:t>de </a:t>
            </a:r>
            <a:r>
              <a:rPr lang="en-US" sz="2400" b="1" dirty="0" err="1">
                <a:latin typeface="Viga"/>
                <a:ea typeface="Roboto"/>
              </a:rPr>
              <a:t>systèmes</a:t>
            </a:r>
            <a:r>
              <a:rPr lang="en-US" sz="2400" b="1" dirty="0">
                <a:latin typeface="Viga"/>
                <a:ea typeface="Roboto"/>
              </a:rPr>
              <a:t> cyber physiques</a:t>
            </a:r>
            <a:endParaRPr sz="2400" b="1" dirty="0">
              <a:latin typeface="Viga"/>
              <a:ea typeface="Roboto"/>
            </a:endParaRPr>
          </a:p>
        </p:txBody>
      </p:sp>
      <p:sp>
        <p:nvSpPr>
          <p:cNvPr id="709638811" name="Google Shape;296;p30"/>
          <p:cNvSpPr txBox="1"/>
          <p:nvPr/>
        </p:nvSpPr>
        <p:spPr bwMode="auto">
          <a:xfrm>
            <a:off x="827584" y="873023"/>
            <a:ext cx="7322400" cy="1194130"/>
          </a:xfrm>
          <a:prstGeom prst="rect">
            <a:avLst/>
          </a:prstGeom>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261850" indent="-261850">
              <a:buFont typeface="Arial"/>
              <a:buChar char="•"/>
              <a:defRPr/>
            </a:pPr>
            <a:r>
              <a:rPr lang="fr-BE" sz="1600" b="0" i="0" u="none" strike="noStrike" cap="none" spc="0" dirty="0">
                <a:solidFill>
                  <a:srgbClr val="000000"/>
                </a:solidFill>
                <a:latin typeface="DM Sans"/>
                <a:cs typeface="DM Sans"/>
              </a:rPr>
              <a:t>Résumé défi: </a:t>
            </a:r>
            <a:r>
              <a:rPr lang="fr-BE" sz="1600" b="0" i="0" u="none" strike="noStrike" cap="none" spc="0" dirty="0">
                <a:solidFill>
                  <a:srgbClr val="000000"/>
                </a:solidFill>
                <a:latin typeface="DM Sans"/>
                <a:ea typeface="Open Sans"/>
                <a:cs typeface="DM Sans"/>
              </a:rPr>
              <a:t>automatiser (en partie) la création des tests de cybersécurité/tests de pénétration (</a:t>
            </a:r>
            <a:r>
              <a:rPr lang="fr-BE" sz="1600" b="0" i="0" u="none" strike="noStrike" cap="none" spc="0" dirty="0" err="1">
                <a:solidFill>
                  <a:srgbClr val="000000"/>
                </a:solidFill>
                <a:latin typeface="DM Sans"/>
                <a:ea typeface="Open Sans"/>
                <a:cs typeface="DM Sans"/>
              </a:rPr>
              <a:t>Resilience</a:t>
            </a:r>
            <a:r>
              <a:rPr lang="fr-BE" sz="1600" b="0" i="0" u="none" strike="noStrike" cap="none" spc="0" dirty="0">
                <a:solidFill>
                  <a:srgbClr val="000000"/>
                </a:solidFill>
                <a:latin typeface="DM Sans"/>
                <a:ea typeface="Open Sans"/>
                <a:cs typeface="DM Sans"/>
              </a:rPr>
              <a:t> à la construction – RUST)</a:t>
            </a:r>
          </a:p>
        </p:txBody>
      </p:sp>
      <p:pic>
        <p:nvPicPr>
          <p:cNvPr id="1713547310" name="Image 8" descr="Une image contenant texte&#10;&#10;Description générée automatiquement"/>
          <p:cNvPicPr>
            <a:picLocks noChangeAspect="1"/>
          </p:cNvPicPr>
          <p:nvPr/>
        </p:nvPicPr>
        <p:blipFill>
          <a:blip r:embed="rId2"/>
          <a:stretch/>
        </p:blipFill>
        <p:spPr bwMode="auto">
          <a:xfrm>
            <a:off x="8223156" y="132626"/>
            <a:ext cx="596110" cy="461142"/>
          </a:xfrm>
          <a:prstGeom prst="rect">
            <a:avLst/>
          </a:prstGeom>
        </p:spPr>
      </p:pic>
      <p:graphicFrame>
        <p:nvGraphicFramePr>
          <p:cNvPr id="1515292549" name="Tableau 1515292548"/>
          <p:cNvGraphicFramePr>
            <a:graphicFrameLocks/>
          </p:cNvGraphicFramePr>
          <p:nvPr>
            <p:extLst>
              <p:ext uri="{D42A27DB-BD31-4B8C-83A1-F6EECF244321}">
                <p14:modId xmlns:p14="http://schemas.microsoft.com/office/powerpoint/2010/main" val="2312177918"/>
              </p:ext>
            </p:extLst>
          </p:nvPr>
        </p:nvGraphicFramePr>
        <p:xfrm>
          <a:off x="0" y="1779994"/>
          <a:ext cx="9144000" cy="3230880"/>
        </p:xfrm>
        <a:graphic>
          <a:graphicData uri="http://schemas.openxmlformats.org/drawingml/2006/table">
            <a:tbl>
              <a:tblPr firstRow="1" bandRow="1">
                <a:tableStyleId>{1F6FD434-A498-2171-4E54-0A3067C3BB06}</a:tableStyleId>
              </a:tblPr>
              <a:tblGrid>
                <a:gridCol w="3061116">
                  <a:extLst>
                    <a:ext uri="{9D8B030D-6E8A-4147-A177-3AD203B41FA5}">
                      <a16:colId xmlns:a16="http://schemas.microsoft.com/office/drawing/2014/main" val="20000"/>
                    </a:ext>
                  </a:extLst>
                </a:gridCol>
                <a:gridCol w="1260319">
                  <a:extLst>
                    <a:ext uri="{9D8B030D-6E8A-4147-A177-3AD203B41FA5}">
                      <a16:colId xmlns:a16="http://schemas.microsoft.com/office/drawing/2014/main" val="20001"/>
                    </a:ext>
                  </a:extLst>
                </a:gridCol>
                <a:gridCol w="2536565">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04800">
                <a:tc>
                  <a:txBody>
                    <a:bodyPr/>
                    <a:lstStyle/>
                    <a:p>
                      <a:pPr>
                        <a:defRPr/>
                      </a:pPr>
                      <a:r>
                        <a:rPr dirty="0" err="1"/>
                        <a:t>Problème</a:t>
                      </a:r>
                      <a:r>
                        <a:rPr dirty="0"/>
                        <a:t> de recherche</a:t>
                      </a:r>
                    </a:p>
                  </a:txBody>
                  <a:tcPr/>
                </a:tc>
                <a:tc>
                  <a:txBody>
                    <a:bodyPr/>
                    <a:lstStyle/>
                    <a:p>
                      <a:pPr>
                        <a:defRPr/>
                      </a:pPr>
                      <a:r>
                        <a:t>Équipe de recherche</a:t>
                      </a:r>
                    </a:p>
                  </a:txBody>
                  <a:tcPr/>
                </a:tc>
                <a:tc>
                  <a:txBody>
                    <a:bodyPr/>
                    <a:lstStyle/>
                    <a:p>
                      <a:pPr>
                        <a:defRPr/>
                      </a:pPr>
                      <a:r>
                        <a:rPr dirty="0" err="1"/>
                        <a:t>Statut</a:t>
                      </a:r>
                      <a:endParaRPr dirty="0"/>
                    </a:p>
                  </a:txBody>
                  <a:tcPr/>
                </a:tc>
                <a:tc>
                  <a:txBody>
                    <a:bodyPr/>
                    <a:lstStyle/>
                    <a:p>
                      <a:pPr>
                        <a:defRPr/>
                      </a:pPr>
                      <a:r>
                        <a:t>Retour WG</a:t>
                      </a:r>
                    </a:p>
                  </a:txBody>
                  <a:tcPr/>
                </a:tc>
                <a:extLst>
                  <a:ext uri="{0D108BD9-81ED-4DB2-BD59-A6C34878D82A}">
                    <a16:rowId xmlns:a16="http://schemas.microsoft.com/office/drawing/2014/main" val="10000"/>
                  </a:ext>
                </a:extLst>
              </a:tr>
              <a:tr h="304800">
                <a:tc>
                  <a:txBody>
                    <a:bodyPr/>
                    <a:lstStyle/>
                    <a:p>
                      <a:pPr>
                        <a:defRPr/>
                      </a:pPr>
                      <a:r>
                        <a:rPr sz="1400" b="0" i="0" u="none">
                          <a:solidFill>
                            <a:srgbClr val="000000"/>
                          </a:solidFill>
                          <a:latin typeface="Open Sans"/>
                          <a:ea typeface="Open Sans"/>
                          <a:cs typeface="Open Sans"/>
                        </a:rPr>
                        <a:t>fuzzing découverte de protocoles de communication par apprentissage </a:t>
                      </a:r>
                      <a:endParaRPr sz="1400"/>
                    </a:p>
                  </a:txBody>
                  <a:tcPr/>
                </a:tc>
                <a:tc>
                  <a:txBody>
                    <a:bodyPr/>
                    <a:lstStyle/>
                    <a:p>
                      <a:pPr>
                        <a:defRPr/>
                      </a:pPr>
                      <a:r>
                        <a:rPr sz="1400"/>
                        <a:t>UCLouvain</a:t>
                      </a:r>
                    </a:p>
                  </a:txBody>
                  <a:tcPr/>
                </a:tc>
                <a:tc>
                  <a:txBody>
                    <a:bodyPr/>
                    <a:lstStyle/>
                    <a:p>
                      <a:pPr>
                        <a:defRPr/>
                      </a:pPr>
                      <a:r>
                        <a:rPr sz="1400" dirty="0" err="1"/>
                        <a:t>Brique</a:t>
                      </a:r>
                      <a:r>
                        <a:rPr sz="1400" dirty="0"/>
                        <a:t> </a:t>
                      </a:r>
                      <a:r>
                        <a:rPr sz="1400" dirty="0" err="1"/>
                        <a:t>technologique</a:t>
                      </a:r>
                      <a:r>
                        <a:rPr sz="1400" dirty="0"/>
                        <a:t> </a:t>
                      </a:r>
                      <a:r>
                        <a:rPr sz="1400" dirty="0" err="1"/>
                        <a:t>en</a:t>
                      </a:r>
                      <a:r>
                        <a:rPr sz="1400" dirty="0"/>
                        <a:t> </a:t>
                      </a:r>
                      <a:r>
                        <a:rPr sz="1400" dirty="0" err="1"/>
                        <a:t>cours</a:t>
                      </a:r>
                      <a:r>
                        <a:rPr sz="1400" dirty="0"/>
                        <a:t> de dev. </a:t>
                      </a:r>
                    </a:p>
                  </a:txBody>
                  <a:tcPr/>
                </a:tc>
                <a:tc>
                  <a:txBody>
                    <a:bodyPr/>
                    <a:lstStyle/>
                    <a:p>
                      <a:pPr>
                        <a:defRPr/>
                      </a:pPr>
                      <a:r>
                        <a:rPr sz="1400"/>
                        <a:t>D’accord avec l’utilité limitée du fuzzing aléatoire, et du besoin de “structured fuzzing”</a:t>
                      </a:r>
                    </a:p>
                  </a:txBody>
                  <a:tcPr/>
                </a:tc>
                <a:extLst>
                  <a:ext uri="{0D108BD9-81ED-4DB2-BD59-A6C34878D82A}">
                    <a16:rowId xmlns:a16="http://schemas.microsoft.com/office/drawing/2014/main" val="10001"/>
                  </a:ext>
                </a:extLst>
              </a:tr>
              <a:tr h="304800">
                <a:tc>
                  <a:txBody>
                    <a:bodyPr/>
                    <a:lstStyle/>
                    <a:p>
                      <a:pPr>
                        <a:defRPr/>
                      </a:pPr>
                      <a:r>
                        <a:rPr sz="1400" b="0" i="0" u="none">
                          <a:solidFill>
                            <a:srgbClr val="000000"/>
                          </a:solidFill>
                          <a:latin typeface="Open Sans"/>
                          <a:ea typeface="Open Sans"/>
                          <a:cs typeface="Open Sans"/>
                        </a:rPr>
                        <a:t>fuzzing guidé par des algorithmes génétiques + choix technique</a:t>
                      </a:r>
                      <a:endParaRPr sz="1400"/>
                    </a:p>
                  </a:txBody>
                  <a:tcPr/>
                </a:tc>
                <a:tc>
                  <a:txBody>
                    <a:bodyPr/>
                    <a:lstStyle/>
                    <a:p>
                      <a:pPr>
                        <a:defRPr/>
                      </a:pPr>
                      <a:r>
                        <a:rPr sz="1400"/>
                        <a:t>UNamur</a:t>
                      </a:r>
                    </a:p>
                  </a:txBody>
                  <a:tcPr/>
                </a:tc>
                <a:tc>
                  <a:txBody>
                    <a:bodyPr/>
                    <a:lstStyle/>
                    <a:p>
                      <a:pPr>
                        <a:defRPr/>
                      </a:pPr>
                      <a:r>
                        <a:rPr sz="1400"/>
                        <a:t>Questionnaire sur les besoins en tests/fuzzing des entreprises</a:t>
                      </a:r>
                    </a:p>
                  </a:txBody>
                  <a:tcPr/>
                </a:tc>
                <a:tc>
                  <a:txBody>
                    <a:bodyPr/>
                    <a:lstStyle/>
                    <a:p>
                      <a:pPr>
                        <a:defRPr/>
                      </a:pPr>
                      <a:r>
                        <a:rPr sz="1400"/>
                        <a:t>Pas de remarque particulière</a:t>
                      </a:r>
                    </a:p>
                  </a:txBody>
                  <a:tcPr/>
                </a:tc>
                <a:extLst>
                  <a:ext uri="{0D108BD9-81ED-4DB2-BD59-A6C34878D82A}">
                    <a16:rowId xmlns:a16="http://schemas.microsoft.com/office/drawing/2014/main" val="10002"/>
                  </a:ext>
                </a:extLst>
              </a:tr>
              <a:tr h="304800">
                <a:tc>
                  <a:txBody>
                    <a:bodyPr/>
                    <a:lstStyle/>
                    <a:p>
                      <a:pPr>
                        <a:defRPr/>
                      </a:pPr>
                      <a:r>
                        <a:rPr sz="1400" b="0" i="0" u="none" dirty="0" err="1">
                          <a:solidFill>
                            <a:srgbClr val="000000"/>
                          </a:solidFill>
                          <a:latin typeface="Open Sans"/>
                          <a:ea typeface="Open Sans"/>
                          <a:cs typeface="Open Sans"/>
                        </a:rPr>
                        <a:t>génération</a:t>
                      </a:r>
                      <a:r>
                        <a:rPr sz="1400" b="0" i="0" u="none" dirty="0">
                          <a:solidFill>
                            <a:srgbClr val="000000"/>
                          </a:solidFill>
                          <a:latin typeface="Open Sans"/>
                          <a:ea typeface="Open Sans"/>
                          <a:cs typeface="Open Sans"/>
                        </a:rPr>
                        <a:t> de jeux de tests</a:t>
                      </a:r>
                      <a:endParaRPr sz="1400" dirty="0"/>
                    </a:p>
                  </a:txBody>
                  <a:tcPr/>
                </a:tc>
                <a:tc>
                  <a:txBody>
                    <a:bodyPr/>
                    <a:lstStyle/>
                    <a:p>
                      <a:pPr>
                        <a:defRPr/>
                      </a:pPr>
                      <a:r>
                        <a:rPr sz="1400"/>
                        <a:t>CETIC</a:t>
                      </a:r>
                    </a:p>
                  </a:txBody>
                  <a:tcPr/>
                </a:tc>
                <a:tc>
                  <a:txBody>
                    <a:bodyPr/>
                    <a:lstStyle/>
                    <a:p>
                      <a:pPr>
                        <a:defRPr/>
                      </a:pPr>
                      <a:r>
                        <a:rPr sz="1400" dirty="0" err="1"/>
                        <a:t>état</a:t>
                      </a:r>
                      <a:r>
                        <a:rPr sz="1400" dirty="0"/>
                        <a:t> de </a:t>
                      </a:r>
                      <a:r>
                        <a:rPr sz="1400" dirty="0" err="1"/>
                        <a:t>l’art</a:t>
                      </a:r>
                      <a:r>
                        <a:rPr sz="1400" dirty="0"/>
                        <a:t>, </a:t>
                      </a:r>
                      <a:r>
                        <a:rPr sz="1400" dirty="0" err="1"/>
                        <a:t>expérimentation</a:t>
                      </a:r>
                      <a:r>
                        <a:rPr sz="1400" dirty="0"/>
                        <a:t> avec </a:t>
                      </a:r>
                      <a:r>
                        <a:rPr sz="1400" dirty="0" err="1"/>
                        <a:t>algorithmes</a:t>
                      </a:r>
                      <a:r>
                        <a:rPr sz="1400" dirty="0"/>
                        <a:t> </a:t>
                      </a:r>
                      <a:r>
                        <a:rPr sz="1400" dirty="0" err="1"/>
                        <a:t>génétiques</a:t>
                      </a:r>
                      <a:endParaRPr sz="1400" dirty="0"/>
                    </a:p>
                  </a:txBody>
                  <a:tcPr/>
                </a:tc>
                <a:tc>
                  <a:txBody>
                    <a:bodyPr/>
                    <a:lstStyle/>
                    <a:p>
                      <a:pPr>
                        <a:defRPr/>
                      </a:pPr>
                      <a:r>
                        <a:rPr lang="en-US" sz="1400" b="0" i="0" u="none" strike="noStrike" cap="none" spc="0" dirty="0">
                          <a:solidFill>
                            <a:schemeClr val="dk1"/>
                          </a:solidFill>
                          <a:latin typeface="Arial"/>
                          <a:ea typeface="Arial"/>
                          <a:cs typeface="Arial"/>
                        </a:rPr>
                        <a:t>Pas de remarque </a:t>
                      </a:r>
                      <a:r>
                        <a:rPr lang="en-US" sz="1400" b="0" i="0" u="none" strike="noStrike" cap="none" spc="0" dirty="0" err="1">
                          <a:solidFill>
                            <a:schemeClr val="dk1"/>
                          </a:solidFill>
                          <a:latin typeface="Arial"/>
                          <a:ea typeface="Arial"/>
                          <a:cs typeface="Arial"/>
                        </a:rPr>
                        <a:t>particulières</a:t>
                      </a:r>
                      <a:r>
                        <a:rPr sz="1400" dirty="0"/>
                        <a:t> sur </a:t>
                      </a:r>
                      <a:r>
                        <a:rPr sz="1400" dirty="0" err="1"/>
                        <a:t>l’état</a:t>
                      </a:r>
                      <a:r>
                        <a:rPr sz="1400" dirty="0"/>
                        <a:t> de </a:t>
                      </a:r>
                      <a:r>
                        <a:rPr sz="1400" dirty="0" err="1"/>
                        <a:t>l’art</a:t>
                      </a:r>
                      <a:endParaRPr sz="1400" dirty="0"/>
                    </a:p>
                  </a:txBody>
                  <a:tcPr/>
                </a:tc>
                <a:extLst>
                  <a:ext uri="{0D108BD9-81ED-4DB2-BD59-A6C34878D82A}">
                    <a16:rowId xmlns:a16="http://schemas.microsoft.com/office/drawing/2014/main" val="10003"/>
                  </a:ext>
                </a:extLst>
              </a:tr>
              <a:tr h="304800">
                <a:tc>
                  <a:txBody>
                    <a:bodyPr/>
                    <a:lstStyle/>
                    <a:p>
                      <a:pPr>
                        <a:defRPr/>
                      </a:pPr>
                      <a:r>
                        <a:rPr lang="nl-BE" sz="1400" dirty="0"/>
                        <a:t>Tests de communications</a:t>
                      </a:r>
                      <a:endParaRPr sz="1400" dirty="0"/>
                    </a:p>
                  </a:txBody>
                  <a:tcPr/>
                </a:tc>
                <a:tc>
                  <a:txBody>
                    <a:bodyPr/>
                    <a:lstStyle/>
                    <a:p>
                      <a:pPr>
                        <a:defRPr/>
                      </a:pPr>
                      <a:r>
                        <a:rPr lang="nl-BE" sz="1400" dirty="0"/>
                        <a:t>Multitel</a:t>
                      </a:r>
                      <a:endParaRPr sz="1400" dirty="0"/>
                    </a:p>
                  </a:txBody>
                  <a:tcPr/>
                </a:tc>
                <a:tc>
                  <a:txBody>
                    <a:bodyPr/>
                    <a:lstStyle/>
                    <a:p>
                      <a:pPr>
                        <a:defRPr/>
                      </a:pPr>
                      <a:r>
                        <a:rPr lang="nl-BE" sz="1400" dirty="0"/>
                        <a:t>En cours</a:t>
                      </a:r>
                      <a:endParaRPr sz="1400" dirty="0"/>
                    </a:p>
                  </a:txBody>
                  <a:tcPr/>
                </a:tc>
                <a:tc>
                  <a:txBody>
                    <a:bodyPr/>
                    <a:lstStyle/>
                    <a:p>
                      <a:pPr>
                        <a:defRPr/>
                      </a:pPr>
                      <a:r>
                        <a:rPr lang="nl-BE" sz="1400" dirty="0"/>
                        <a:t>Pas encore présenté</a:t>
                      </a:r>
                      <a:endParaRPr sz="1400" dirty="0"/>
                    </a:p>
                  </a:txBody>
                  <a:tcPr/>
                </a:tc>
                <a:extLst>
                  <a:ext uri="{0D108BD9-81ED-4DB2-BD59-A6C34878D82A}">
                    <a16:rowId xmlns:a16="http://schemas.microsoft.com/office/drawing/2014/main" val="220813234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328709770" name="Google Shape;304;p31"/>
          <p:cNvCxnSpPr>
            <a:cxnSpLocks/>
          </p:cNvCxnSpPr>
          <p:nvPr/>
        </p:nvCxnSpPr>
        <p:spPr bwMode="auto">
          <a:xfrm>
            <a:off x="280217" y="646769"/>
            <a:ext cx="9163584"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1965616958" name="ZoneTexte 7"/>
          <p:cNvSpPr txBox="1"/>
          <p:nvPr/>
        </p:nvSpPr>
        <p:spPr bwMode="auto">
          <a:xfrm>
            <a:off x="280216" y="136207"/>
            <a:ext cx="12236292" cy="461665"/>
          </a:xfrm>
          <a:prstGeom prst="rect">
            <a:avLst/>
          </a:prstGeom>
          <a:noFill/>
        </p:spPr>
        <p:txBody>
          <a:bodyPr wrap="square" rtlCol="0">
            <a:spAutoFit/>
          </a:bodyPr>
          <a:lstStyle/>
          <a:p>
            <a:pPr>
              <a:defRPr/>
            </a:pPr>
            <a:r>
              <a:rPr sz="2400" b="1" dirty="0" err="1">
                <a:latin typeface="Viga"/>
                <a:ea typeface="Roboto"/>
              </a:rPr>
              <a:t>Défi</a:t>
            </a:r>
            <a:r>
              <a:rPr sz="2400" b="1" dirty="0">
                <a:latin typeface="Viga"/>
                <a:ea typeface="Roboto"/>
              </a:rPr>
              <a:t> 02 : Gestion des </a:t>
            </a:r>
            <a:r>
              <a:rPr sz="2400" b="1" dirty="0" err="1">
                <a:latin typeface="Viga"/>
                <a:ea typeface="Roboto"/>
              </a:rPr>
              <a:t>risques</a:t>
            </a:r>
            <a:r>
              <a:rPr sz="2400" b="1" dirty="0">
                <a:latin typeface="Viga"/>
                <a:ea typeface="Roboto"/>
              </a:rPr>
              <a:t> pour tests de </a:t>
            </a:r>
            <a:r>
              <a:rPr sz="2400" b="1" dirty="0" err="1">
                <a:latin typeface="Viga"/>
                <a:ea typeface="Roboto"/>
              </a:rPr>
              <a:t>pénétration</a:t>
            </a:r>
            <a:endParaRPr sz="2400" b="1" dirty="0">
              <a:latin typeface="Viga"/>
              <a:ea typeface="Roboto"/>
            </a:endParaRPr>
          </a:p>
        </p:txBody>
      </p:sp>
      <p:sp>
        <p:nvSpPr>
          <p:cNvPr id="358270109" name="Google Shape;296;p30"/>
          <p:cNvSpPr txBox="1"/>
          <p:nvPr/>
        </p:nvSpPr>
        <p:spPr bwMode="auto">
          <a:xfrm>
            <a:off x="355291" y="889953"/>
            <a:ext cx="7781143" cy="1537781"/>
          </a:xfrm>
          <a:prstGeom prst="rect">
            <a:avLst/>
          </a:prstGeom>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261849" indent="-261849">
              <a:buClr>
                <a:schemeClr val="dk1"/>
              </a:buClr>
              <a:buSzPts val="1100"/>
              <a:buFont typeface="Arial"/>
              <a:buChar char="•"/>
              <a:defRPr/>
            </a:pPr>
            <a:r>
              <a:rPr lang="fr-BE" sz="1400" dirty="0">
                <a:latin typeface="DM Sans"/>
              </a:rPr>
              <a:t>Résumé défi: aligner et diriger le développement de tests de pénétration à l’aide d’un processus de modélisation et d’analyse du risques en lien avec les référentiels certifiant du domaine (NIS, ISO...)</a:t>
            </a:r>
          </a:p>
        </p:txBody>
      </p:sp>
      <p:pic>
        <p:nvPicPr>
          <p:cNvPr id="2099798217" name="Image 8" descr="Une image contenant texte&#10;&#10;Description générée automatiquement"/>
          <p:cNvPicPr>
            <a:picLocks noChangeAspect="1"/>
          </p:cNvPicPr>
          <p:nvPr/>
        </p:nvPicPr>
        <p:blipFill>
          <a:blip r:embed="rId2"/>
          <a:stretch/>
        </p:blipFill>
        <p:spPr bwMode="auto">
          <a:xfrm>
            <a:off x="8223156" y="132626"/>
            <a:ext cx="596110" cy="461142"/>
          </a:xfrm>
          <a:prstGeom prst="rect">
            <a:avLst/>
          </a:prstGeom>
        </p:spPr>
      </p:pic>
      <p:graphicFrame>
        <p:nvGraphicFramePr>
          <p:cNvPr id="1267741927" name="Tableau 1267741926"/>
          <p:cNvGraphicFramePr>
            <a:graphicFrameLocks/>
          </p:cNvGraphicFramePr>
          <p:nvPr/>
        </p:nvGraphicFramePr>
        <p:xfrm>
          <a:off x="280216" y="2059973"/>
          <a:ext cx="8301150" cy="3048000"/>
        </p:xfrm>
        <a:graphic>
          <a:graphicData uri="http://schemas.openxmlformats.org/drawingml/2006/table">
            <a:tbl>
              <a:tblPr firstRow="1" bandRow="1">
                <a:tableStyleId>{1F6FD434-A498-2171-4E54-0A3067C3BB06}</a:tableStyleId>
              </a:tblPr>
              <a:tblGrid>
                <a:gridCol w="2075288">
                  <a:extLst>
                    <a:ext uri="{9D8B030D-6E8A-4147-A177-3AD203B41FA5}">
                      <a16:colId xmlns:a16="http://schemas.microsoft.com/office/drawing/2014/main" val="20000"/>
                    </a:ext>
                  </a:extLst>
                </a:gridCol>
                <a:gridCol w="1785240">
                  <a:extLst>
                    <a:ext uri="{9D8B030D-6E8A-4147-A177-3AD203B41FA5}">
                      <a16:colId xmlns:a16="http://schemas.microsoft.com/office/drawing/2014/main" val="20001"/>
                    </a:ext>
                  </a:extLst>
                </a:gridCol>
                <a:gridCol w="2365336">
                  <a:extLst>
                    <a:ext uri="{9D8B030D-6E8A-4147-A177-3AD203B41FA5}">
                      <a16:colId xmlns:a16="http://schemas.microsoft.com/office/drawing/2014/main" val="20002"/>
                    </a:ext>
                  </a:extLst>
                </a:gridCol>
                <a:gridCol w="2075286">
                  <a:extLst>
                    <a:ext uri="{9D8B030D-6E8A-4147-A177-3AD203B41FA5}">
                      <a16:colId xmlns:a16="http://schemas.microsoft.com/office/drawing/2014/main" val="20003"/>
                    </a:ext>
                  </a:extLst>
                </a:gridCol>
              </a:tblGrid>
              <a:tr h="304800">
                <a:tc>
                  <a:txBody>
                    <a:bodyPr/>
                    <a:lstStyle/>
                    <a:p>
                      <a:pPr>
                        <a:defRPr/>
                      </a:pPr>
                      <a:r>
                        <a:rPr lang="fr-FR" sz="1200"/>
                        <a:t>Problème de recherche</a:t>
                      </a:r>
                    </a:p>
                  </a:txBody>
                  <a:tcPr/>
                </a:tc>
                <a:tc>
                  <a:txBody>
                    <a:bodyPr/>
                    <a:lstStyle/>
                    <a:p>
                      <a:pPr>
                        <a:defRPr/>
                      </a:pPr>
                      <a:r>
                        <a:rPr lang="fr-FR" sz="1200"/>
                        <a:t>Équipe de recherche</a:t>
                      </a:r>
                    </a:p>
                  </a:txBody>
                  <a:tcPr/>
                </a:tc>
                <a:tc>
                  <a:txBody>
                    <a:bodyPr/>
                    <a:lstStyle/>
                    <a:p>
                      <a:pPr>
                        <a:defRPr/>
                      </a:pPr>
                      <a:r>
                        <a:rPr lang="fr-FR" sz="1200"/>
                        <a:t>Statut</a:t>
                      </a:r>
                    </a:p>
                  </a:txBody>
                  <a:tcPr/>
                </a:tc>
                <a:tc>
                  <a:txBody>
                    <a:bodyPr/>
                    <a:lstStyle/>
                    <a:p>
                      <a:pPr>
                        <a:defRPr/>
                      </a:pPr>
                      <a:r>
                        <a:rPr lang="fr-FR" sz="1200"/>
                        <a:t>Retour WG</a:t>
                      </a:r>
                    </a:p>
                  </a:txBody>
                  <a:tcPr/>
                </a:tc>
                <a:extLst>
                  <a:ext uri="{0D108BD9-81ED-4DB2-BD59-A6C34878D82A}">
                    <a16:rowId xmlns:a16="http://schemas.microsoft.com/office/drawing/2014/main" val="10000"/>
                  </a:ext>
                </a:extLst>
              </a:tr>
              <a:tr h="304800">
                <a:tc>
                  <a:txBody>
                    <a:bodyPr/>
                    <a:lstStyle/>
                    <a:p>
                      <a:pPr>
                        <a:defRPr/>
                      </a:pPr>
                      <a:r>
                        <a:rPr lang="fr-FR" sz="1200"/>
                        <a:t>Analyse de risque dirigée par les modèles</a:t>
                      </a:r>
                    </a:p>
                  </a:txBody>
                  <a:tcPr/>
                </a:tc>
                <a:tc>
                  <a:txBody>
                    <a:bodyPr/>
                    <a:lstStyle/>
                    <a:p>
                      <a:pPr>
                        <a:defRPr/>
                      </a:pPr>
                      <a:r>
                        <a:rPr lang="fr-FR" sz="1200"/>
                        <a:t>CETIC (+LIST)</a:t>
                      </a:r>
                    </a:p>
                  </a:txBody>
                  <a:tcPr/>
                </a:tc>
                <a:tc>
                  <a:txBody>
                    <a:bodyPr/>
                    <a:lstStyle/>
                    <a:p>
                      <a:pPr>
                        <a:defRPr/>
                      </a:pPr>
                      <a:r>
                        <a:rPr lang="fr-FR" sz="1200"/>
                        <a:t>Prototype d’éditeur graphique couplé à Monarc</a:t>
                      </a:r>
                    </a:p>
                    <a:p>
                      <a:pPr>
                        <a:defRPr/>
                      </a:pPr>
                      <a:r>
                        <a:rPr lang="fr-FR" sz="1200"/>
                        <a:t>Etude de cas automobile</a:t>
                      </a:r>
                    </a:p>
                  </a:txBody>
                  <a:tcPr/>
                </a:tc>
                <a:tc>
                  <a:txBody>
                    <a:bodyPr/>
                    <a:lstStyle/>
                    <a:p>
                      <a:pPr>
                        <a:defRPr/>
                      </a:pPr>
                      <a:r>
                        <a:rPr lang="fr-FR" sz="1200"/>
                        <a:t>Validation de l’intérêt de l’approche</a:t>
                      </a:r>
                    </a:p>
                  </a:txBody>
                  <a:tcPr/>
                </a:tc>
                <a:extLst>
                  <a:ext uri="{0D108BD9-81ED-4DB2-BD59-A6C34878D82A}">
                    <a16:rowId xmlns:a16="http://schemas.microsoft.com/office/drawing/2014/main" val="10001"/>
                  </a:ext>
                </a:extLst>
              </a:tr>
              <a:tr h="304800">
                <a:tc>
                  <a:txBody>
                    <a:bodyPr/>
                    <a:lstStyle/>
                    <a:p>
                      <a:pPr>
                        <a:defRPr/>
                      </a:pPr>
                      <a:r>
                        <a:rPr lang="fr-FR" sz="1200"/>
                        <a:t>Etude de contraintes réglementaires</a:t>
                      </a:r>
                    </a:p>
                  </a:txBody>
                  <a:tcPr/>
                </a:tc>
                <a:tc>
                  <a:txBody>
                    <a:bodyPr/>
                    <a:lstStyle/>
                    <a:p>
                      <a:pPr>
                        <a:defRPr/>
                      </a:pPr>
                      <a:r>
                        <a:rPr lang="fr-FR" sz="1200"/>
                        <a:t>UNamur</a:t>
                      </a:r>
                    </a:p>
                  </a:txBody>
                  <a:tcPr/>
                </a:tc>
                <a:tc>
                  <a:txBody>
                    <a:bodyPr/>
                    <a:lstStyle/>
                    <a:p>
                      <a:pPr>
                        <a:defRPr/>
                      </a:pPr>
                      <a:r>
                        <a:rPr lang="fr-FR" sz="1200"/>
                        <a:t>Prototype d’outil générique, à adapter à un use case de cybersécurité</a:t>
                      </a:r>
                    </a:p>
                  </a:txBody>
                  <a:tcPr/>
                </a:tc>
                <a:tc>
                  <a:txBody>
                    <a:bodyPr/>
                    <a:lstStyle/>
                    <a:p>
                      <a:pPr>
                        <a:defRPr/>
                      </a:pPr>
                      <a:r>
                        <a:rPr lang="fr-FR" sz="1200"/>
                        <a:t>Importance de l’alignement avec des référentiels tq le NIS/NIS2</a:t>
                      </a:r>
                    </a:p>
                  </a:txBody>
                  <a:tcPr/>
                </a:tc>
                <a:extLst>
                  <a:ext uri="{0D108BD9-81ED-4DB2-BD59-A6C34878D82A}">
                    <a16:rowId xmlns:a16="http://schemas.microsoft.com/office/drawing/2014/main" val="10002"/>
                  </a:ext>
                </a:extLst>
              </a:tr>
              <a:tr h="304800">
                <a:tc>
                  <a:txBody>
                    <a:bodyPr/>
                    <a:lstStyle/>
                    <a:p>
                      <a:pPr>
                        <a:defRPr/>
                      </a:pPr>
                      <a:r>
                        <a:rPr lang="fr-FR" sz="1200"/>
                        <a:t>Apprentissage de scénarios d’attaque par Honeypots</a:t>
                      </a:r>
                    </a:p>
                  </a:txBody>
                  <a:tcPr/>
                </a:tc>
                <a:tc>
                  <a:txBody>
                    <a:bodyPr/>
                    <a:lstStyle/>
                    <a:p>
                      <a:pPr>
                        <a:defRPr/>
                      </a:pPr>
                      <a:r>
                        <a:rPr lang="fr-FR" sz="1200"/>
                        <a:t>UNamur</a:t>
                      </a:r>
                    </a:p>
                  </a:txBody>
                  <a:tcPr/>
                </a:tc>
                <a:tc>
                  <a:txBody>
                    <a:bodyPr/>
                    <a:lstStyle/>
                    <a:p>
                      <a:pPr>
                        <a:defRPr/>
                      </a:pPr>
                      <a:r>
                        <a:rPr lang="fr-FR" sz="1200"/>
                        <a:t>Prototype d’outil Asguard</a:t>
                      </a:r>
                    </a:p>
                  </a:txBody>
                  <a:tcPr/>
                </a:tc>
                <a:tc>
                  <a:txBody>
                    <a:bodyPr/>
                    <a:lstStyle/>
                    <a:p>
                      <a:pPr>
                        <a:defRPr/>
                      </a:pPr>
                      <a:r>
                        <a:rPr lang="fr-FR" sz="1200"/>
                        <a:t>Etre attentif aux aspects légaux d’introduction d’honeypots, suggestion de cas en santé (RSW)</a:t>
                      </a:r>
                    </a:p>
                  </a:txBody>
                  <a:tcPr/>
                </a:tc>
                <a:extLst>
                  <a:ext uri="{0D108BD9-81ED-4DB2-BD59-A6C34878D82A}">
                    <a16:rowId xmlns:a16="http://schemas.microsoft.com/office/drawing/2014/main" val="10003"/>
                  </a:ext>
                </a:extLst>
              </a:tr>
              <a:tr h="304800">
                <a:tc>
                  <a:txBody>
                    <a:bodyPr/>
                    <a:lstStyle/>
                    <a:p>
                      <a:pPr>
                        <a:defRPr/>
                      </a:pPr>
                      <a:r>
                        <a:rPr lang="fr-FR" sz="1200"/>
                        <a:t>Capture des profils d’expertise lié à l’analyse de risque</a:t>
                      </a:r>
                    </a:p>
                  </a:txBody>
                  <a:tcPr/>
                </a:tc>
                <a:tc>
                  <a:txBody>
                    <a:bodyPr/>
                    <a:lstStyle/>
                    <a:p>
                      <a:pPr>
                        <a:defRPr/>
                      </a:pPr>
                      <a:r>
                        <a:rPr lang="fr-FR" sz="1200"/>
                        <a:t>UCLouvain</a:t>
                      </a:r>
                    </a:p>
                  </a:txBody>
                  <a:tcPr/>
                </a:tc>
                <a:tc>
                  <a:txBody>
                    <a:bodyPr/>
                    <a:lstStyle/>
                    <a:p>
                      <a:pPr>
                        <a:defRPr/>
                      </a:pPr>
                      <a:r>
                        <a:rPr lang="fr-FR" sz="1200"/>
                        <a:t>Spécification du profil de risk manager, IS manager, tester</a:t>
                      </a:r>
                    </a:p>
                  </a:txBody>
                  <a:tcPr/>
                </a:tc>
                <a:tc>
                  <a:txBody>
                    <a:bodyPr/>
                    <a:lstStyle/>
                    <a:p>
                      <a:pPr>
                        <a:defRPr/>
                      </a:pPr>
                      <a:r>
                        <a:rPr lang="fr-FR" sz="1200"/>
                        <a:t>Pas encore présenté au WG</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cxnSp>
        <p:nvCxnSpPr>
          <p:cNvPr id="134049610" name="Google Shape;304;p31"/>
          <p:cNvCxnSpPr>
            <a:cxnSpLocks/>
          </p:cNvCxnSpPr>
          <p:nvPr/>
        </p:nvCxnSpPr>
        <p:spPr bwMode="auto">
          <a:xfrm>
            <a:off x="280217" y="646769"/>
            <a:ext cx="9163584"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648275478" name="ZoneTexte 7"/>
          <p:cNvSpPr txBox="1"/>
          <p:nvPr/>
        </p:nvSpPr>
        <p:spPr bwMode="auto">
          <a:xfrm>
            <a:off x="395536" y="-236562"/>
            <a:ext cx="12233772" cy="1046440"/>
          </a:xfrm>
          <a:prstGeom prst="rect">
            <a:avLst/>
          </a:prstGeom>
          <a:noFill/>
        </p:spPr>
        <p:txBody>
          <a:bodyPr wrap="square" rtlCol="0">
            <a:spAutoFit/>
          </a:bodyPr>
          <a:lstStyle/>
          <a:p>
            <a:pPr>
              <a:defRPr/>
            </a:pPr>
            <a:endParaRPr dirty="0"/>
          </a:p>
          <a:p>
            <a:pPr>
              <a:defRPr/>
            </a:pPr>
            <a:r>
              <a:rPr sz="2400" b="1" dirty="0" err="1">
                <a:latin typeface="Viga"/>
                <a:ea typeface="Roboto"/>
              </a:rPr>
              <a:t>Défi</a:t>
            </a:r>
            <a:r>
              <a:rPr sz="2400" b="1" dirty="0">
                <a:latin typeface="Viga"/>
                <a:ea typeface="Roboto"/>
              </a:rPr>
              <a:t> 04 : Cyber-</a:t>
            </a:r>
            <a:r>
              <a:rPr sz="2400" b="1" dirty="0" err="1">
                <a:latin typeface="Viga"/>
                <a:ea typeface="Roboto"/>
              </a:rPr>
              <a:t>sécurisation</a:t>
            </a:r>
            <a:r>
              <a:rPr sz="2400" b="1" dirty="0">
                <a:latin typeface="Viga"/>
                <a:ea typeface="Roboto"/>
              </a:rPr>
              <a:t> « by design » de </a:t>
            </a:r>
            <a:endParaRPr lang="nl-BE" sz="2400" b="1" dirty="0">
              <a:latin typeface="Viga"/>
              <a:ea typeface="Roboto"/>
            </a:endParaRPr>
          </a:p>
          <a:p>
            <a:pPr>
              <a:defRPr/>
            </a:pPr>
            <a:r>
              <a:rPr sz="2400" b="1" dirty="0" err="1">
                <a:latin typeface="Viga"/>
                <a:ea typeface="Roboto"/>
              </a:rPr>
              <a:t>systèmes</a:t>
            </a:r>
            <a:r>
              <a:rPr sz="2400" b="1" dirty="0">
                <a:latin typeface="Viga"/>
                <a:ea typeface="Roboto"/>
              </a:rPr>
              <a:t> cyber-physiques</a:t>
            </a:r>
          </a:p>
        </p:txBody>
      </p:sp>
      <p:sp>
        <p:nvSpPr>
          <p:cNvPr id="2114973379" name="Google Shape;296;p30"/>
          <p:cNvSpPr txBox="1"/>
          <p:nvPr/>
        </p:nvSpPr>
        <p:spPr bwMode="auto">
          <a:xfrm>
            <a:off x="304836" y="809878"/>
            <a:ext cx="8678783" cy="1194129"/>
          </a:xfrm>
          <a:prstGeom prst="rect">
            <a:avLst/>
          </a:prstGeom>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261849" indent="-261849">
              <a:buClr>
                <a:schemeClr val="dk1"/>
              </a:buClr>
              <a:buSzPts val="1100"/>
              <a:buFont typeface="Arial"/>
              <a:buChar char="•"/>
              <a:defRPr/>
            </a:pPr>
            <a:r>
              <a:rPr lang="fr-BE" sz="1600" dirty="0">
                <a:latin typeface="DM Sans"/>
              </a:rPr>
              <a:t>Résumé défi: Sécuriser le cycle de vie logiciel de CPS en adoptant l’approche </a:t>
            </a:r>
            <a:r>
              <a:rPr lang="fr-BE" sz="1600" dirty="0" err="1">
                <a:latin typeface="DM Sans"/>
              </a:rPr>
              <a:t>DevSecOps</a:t>
            </a:r>
            <a:endParaRPr lang="fr-BE" sz="1600" dirty="0">
              <a:latin typeface="DM Sans"/>
            </a:endParaRPr>
          </a:p>
        </p:txBody>
      </p:sp>
      <p:pic>
        <p:nvPicPr>
          <p:cNvPr id="1818056164" name="Image 8" descr="Une image contenant texte&#10;&#10;Description générée automatiquement"/>
          <p:cNvPicPr>
            <a:picLocks noChangeAspect="1"/>
          </p:cNvPicPr>
          <p:nvPr/>
        </p:nvPicPr>
        <p:blipFill>
          <a:blip r:embed="rId3"/>
          <a:stretch/>
        </p:blipFill>
        <p:spPr bwMode="auto">
          <a:xfrm>
            <a:off x="8223156" y="132626"/>
            <a:ext cx="596110" cy="461142"/>
          </a:xfrm>
          <a:prstGeom prst="rect">
            <a:avLst/>
          </a:prstGeom>
        </p:spPr>
      </p:pic>
      <p:graphicFrame>
        <p:nvGraphicFramePr>
          <p:cNvPr id="365776792" name="Tableau 365776791"/>
          <p:cNvGraphicFramePr>
            <a:graphicFrameLocks/>
          </p:cNvGraphicFramePr>
          <p:nvPr/>
        </p:nvGraphicFramePr>
        <p:xfrm>
          <a:off x="138479" y="1695423"/>
          <a:ext cx="9011499" cy="3322320"/>
        </p:xfrm>
        <a:graphic>
          <a:graphicData uri="http://schemas.openxmlformats.org/drawingml/2006/table">
            <a:tbl>
              <a:tblPr firstRow="1" bandRow="1">
                <a:tableStyleId>{1F6FD434-A498-2171-4E54-0A3067C3BB06}</a:tableStyleId>
              </a:tblPr>
              <a:tblGrid>
                <a:gridCol w="2252875">
                  <a:extLst>
                    <a:ext uri="{9D8B030D-6E8A-4147-A177-3AD203B41FA5}">
                      <a16:colId xmlns:a16="http://schemas.microsoft.com/office/drawing/2014/main" val="20000"/>
                    </a:ext>
                  </a:extLst>
                </a:gridCol>
                <a:gridCol w="1077124">
                  <a:extLst>
                    <a:ext uri="{9D8B030D-6E8A-4147-A177-3AD203B41FA5}">
                      <a16:colId xmlns:a16="http://schemas.microsoft.com/office/drawing/2014/main" val="20001"/>
                    </a:ext>
                  </a:extLst>
                </a:gridCol>
                <a:gridCol w="3420000">
                  <a:extLst>
                    <a:ext uri="{9D8B030D-6E8A-4147-A177-3AD203B41FA5}">
                      <a16:colId xmlns:a16="http://schemas.microsoft.com/office/drawing/2014/main" val="20002"/>
                    </a:ext>
                  </a:extLst>
                </a:gridCol>
                <a:gridCol w="2261500">
                  <a:extLst>
                    <a:ext uri="{9D8B030D-6E8A-4147-A177-3AD203B41FA5}">
                      <a16:colId xmlns:a16="http://schemas.microsoft.com/office/drawing/2014/main" val="20003"/>
                    </a:ext>
                  </a:extLst>
                </a:gridCol>
              </a:tblGrid>
              <a:tr h="304800">
                <a:tc>
                  <a:txBody>
                    <a:bodyPr/>
                    <a:lstStyle/>
                    <a:p>
                      <a:pPr>
                        <a:defRPr/>
                      </a:pPr>
                      <a:r>
                        <a:t>Problème de recherche</a:t>
                      </a:r>
                    </a:p>
                  </a:txBody>
                  <a:tcPr/>
                </a:tc>
                <a:tc>
                  <a:txBody>
                    <a:bodyPr/>
                    <a:lstStyle/>
                    <a:p>
                      <a:pPr>
                        <a:defRPr/>
                      </a:pPr>
                      <a:r>
                        <a:t>Équipe de recherche</a:t>
                      </a:r>
                    </a:p>
                  </a:txBody>
                  <a:tcPr/>
                </a:tc>
                <a:tc>
                  <a:txBody>
                    <a:bodyPr/>
                    <a:lstStyle/>
                    <a:p>
                      <a:pPr>
                        <a:defRPr/>
                      </a:pPr>
                      <a:r>
                        <a:t>Statut</a:t>
                      </a:r>
                    </a:p>
                  </a:txBody>
                  <a:tcPr/>
                </a:tc>
                <a:tc>
                  <a:txBody>
                    <a:bodyPr/>
                    <a:lstStyle/>
                    <a:p>
                      <a:pPr>
                        <a:defRPr/>
                      </a:pPr>
                      <a:r>
                        <a:t>Retour WG</a:t>
                      </a:r>
                    </a:p>
                  </a:txBody>
                  <a:tcPr/>
                </a:tc>
                <a:extLst>
                  <a:ext uri="{0D108BD9-81ED-4DB2-BD59-A6C34878D82A}">
                    <a16:rowId xmlns:a16="http://schemas.microsoft.com/office/drawing/2014/main" val="10000"/>
                  </a:ext>
                </a:extLst>
              </a:tr>
              <a:tr h="304800">
                <a:tc>
                  <a:txBody>
                    <a:bodyPr/>
                    <a:lstStyle/>
                    <a:p>
                      <a:pPr>
                        <a:defRPr/>
                      </a:pPr>
                      <a:r>
                        <a:rPr sz="1400" b="0" i="0" u="none">
                          <a:solidFill>
                            <a:srgbClr val="000000"/>
                          </a:solidFill>
                          <a:latin typeface="Arial"/>
                          <a:ea typeface="Arial"/>
                          <a:cs typeface="Arial"/>
                        </a:rPr>
                        <a:t>ASGARD - An Adaptive Self-guarded Honeypot</a:t>
                      </a:r>
                      <a:endParaRPr/>
                    </a:p>
                  </a:txBody>
                  <a:tcPr/>
                </a:tc>
                <a:tc>
                  <a:txBody>
                    <a:bodyPr/>
                    <a:lstStyle/>
                    <a:p>
                      <a:pPr>
                        <a:defRPr/>
                      </a:pPr>
                      <a:r>
                        <a:t>UNamur</a:t>
                      </a:r>
                    </a:p>
                  </a:txBody>
                  <a:tcPr/>
                </a:tc>
                <a:tc>
                  <a:txBody>
                    <a:bodyPr/>
                    <a:lstStyle/>
                    <a:p>
                      <a:pPr>
                        <a:defRPr/>
                      </a:pPr>
                      <a:r>
                        <a:t>Design du prototype dans le framework ROS, mise en place testbed</a:t>
                      </a:r>
                    </a:p>
                  </a:txBody>
                  <a:tcPr/>
                </a:tc>
                <a:tc>
                  <a:txBody>
                    <a:bodyPr/>
                    <a:lstStyle/>
                    <a:p>
                      <a:pPr>
                        <a:defRPr/>
                      </a:pPr>
                      <a:r>
                        <a:t>Garder à l’esprit le risque de ce type de système</a:t>
                      </a:r>
                    </a:p>
                  </a:txBody>
                  <a:tcPr/>
                </a:tc>
                <a:extLst>
                  <a:ext uri="{0D108BD9-81ED-4DB2-BD59-A6C34878D82A}">
                    <a16:rowId xmlns:a16="http://schemas.microsoft.com/office/drawing/2014/main" val="10001"/>
                  </a:ext>
                </a:extLst>
              </a:tr>
              <a:tr h="304800">
                <a:tc>
                  <a:txBody>
                    <a:bodyPr/>
                    <a:lstStyle/>
                    <a:p>
                      <a:pPr>
                        <a:defRPr/>
                      </a:pPr>
                      <a:r>
                        <a:t>CRS – CyberRangeScenarios</a:t>
                      </a:r>
                    </a:p>
                  </a:txBody>
                  <a:tcPr/>
                </a:tc>
                <a:tc>
                  <a:txBody>
                    <a:bodyPr/>
                    <a:lstStyle/>
                    <a:p>
                      <a:pPr>
                        <a:defRPr/>
                      </a:pPr>
                      <a:r>
                        <a:t>UCLouvain / CETIC</a:t>
                      </a:r>
                    </a:p>
                  </a:txBody>
                  <a:tcPr/>
                </a:tc>
                <a:tc>
                  <a:txBody>
                    <a:bodyPr/>
                    <a:lstStyle/>
                    <a:p>
                      <a:pPr>
                        <a:defRPr/>
                      </a:pPr>
                      <a:r>
                        <a:t>Implementation case study: attaque software supply chain CPS</a:t>
                      </a:r>
                    </a:p>
                  </a:txBody>
                  <a:tcPr/>
                </a:tc>
                <a:tc>
                  <a:txBody>
                    <a:bodyPr/>
                    <a:lstStyle/>
                    <a:p>
                      <a:pPr>
                        <a:defRPr/>
                      </a:pPr>
                      <a:r>
                        <a:t>Intérêt pour une plateforme de formation cyber</a:t>
                      </a:r>
                    </a:p>
                  </a:txBody>
                  <a:tcPr/>
                </a:tc>
                <a:extLst>
                  <a:ext uri="{0D108BD9-81ED-4DB2-BD59-A6C34878D82A}">
                    <a16:rowId xmlns:a16="http://schemas.microsoft.com/office/drawing/2014/main" val="10002"/>
                  </a:ext>
                </a:extLst>
              </a:tr>
              <a:tr h="304800">
                <a:tc>
                  <a:txBody>
                    <a:bodyPr/>
                    <a:lstStyle/>
                    <a:p>
                      <a:pPr>
                        <a:defRPr/>
                      </a:pPr>
                      <a:r>
                        <a:t>CPA4SEC</a:t>
                      </a:r>
                    </a:p>
                  </a:txBody>
                  <a:tcPr/>
                </a:tc>
                <a:tc>
                  <a:txBody>
                    <a:bodyPr/>
                    <a:lstStyle/>
                    <a:p>
                      <a:pPr>
                        <a:defRPr/>
                      </a:pPr>
                      <a:r>
                        <a:t>UNamur</a:t>
                      </a:r>
                    </a:p>
                  </a:txBody>
                  <a:tcPr/>
                </a:tc>
                <a:tc>
                  <a:txBody>
                    <a:bodyPr/>
                    <a:lstStyle/>
                    <a:p>
                      <a:pPr>
                        <a:defRPr/>
                      </a:pPr>
                      <a:r>
                        <a:t>Design du case study dans le framework ROS, mise en place testbed</a:t>
                      </a:r>
                    </a:p>
                  </a:txBody>
                  <a:tcPr/>
                </a:tc>
                <a:tc>
                  <a:txBody>
                    <a:bodyPr/>
                    <a:lstStyle/>
                    <a:p>
                      <a:pPr>
                        <a:defRPr/>
                      </a:pPr>
                      <a:r>
                        <a:t>Interet pour les approches formelles</a:t>
                      </a:r>
                    </a:p>
                  </a:txBody>
                  <a:tcPr/>
                </a:tc>
                <a:extLst>
                  <a:ext uri="{0D108BD9-81ED-4DB2-BD59-A6C34878D82A}">
                    <a16:rowId xmlns:a16="http://schemas.microsoft.com/office/drawing/2014/main" val="10003"/>
                  </a:ext>
                </a:extLst>
              </a:tr>
              <a:tr h="304800">
                <a:tc>
                  <a:txBody>
                    <a:bodyPr/>
                    <a:lstStyle/>
                    <a:p>
                      <a:pPr>
                        <a:defRPr/>
                      </a:pPr>
                      <a:r>
                        <a:t>Vacsine</a:t>
                      </a:r>
                    </a:p>
                  </a:txBody>
                  <a:tcPr/>
                </a:tc>
                <a:tc>
                  <a:txBody>
                    <a:bodyPr/>
                    <a:lstStyle/>
                    <a:p>
                      <a:pPr>
                        <a:defRPr/>
                      </a:pPr>
                      <a:r>
                        <a:t>CETIC</a:t>
                      </a:r>
                    </a:p>
                  </a:txBody>
                  <a:tcPr/>
                </a:tc>
                <a:tc>
                  <a:txBody>
                    <a:bodyPr/>
                    <a:lstStyle/>
                    <a:p>
                      <a:pPr>
                        <a:defRPr/>
                      </a:pPr>
                      <a:r>
                        <a:t>Design case study DevSecOps /ROS, integration dans la factory</a:t>
                      </a:r>
                    </a:p>
                  </a:txBody>
                  <a:tcPr/>
                </a:tc>
                <a:tc>
                  <a:txBody>
                    <a:bodyPr/>
                    <a:lstStyle/>
                    <a:p>
                      <a:pPr>
                        <a:defRPr/>
                      </a:pPr>
                      <a:r>
                        <a:t>Intérêt approche DevSecOps</a:t>
                      </a:r>
                    </a:p>
                  </a:txBody>
                  <a:tcPr/>
                </a:tc>
                <a:extLst>
                  <a:ext uri="{0D108BD9-81ED-4DB2-BD59-A6C34878D82A}">
                    <a16:rowId xmlns:a16="http://schemas.microsoft.com/office/drawing/2014/main" val="10004"/>
                  </a:ext>
                </a:extLst>
              </a:tr>
              <a:tr h="304800">
                <a:tc>
                  <a:txBody>
                    <a:bodyPr/>
                    <a:lstStyle/>
                    <a:p>
                      <a:pPr>
                        <a:defRPr/>
                      </a:pPr>
                      <a:r>
                        <a:t>Co-Simulation Edge-Cloud</a:t>
                      </a:r>
                    </a:p>
                  </a:txBody>
                  <a:tcPr/>
                </a:tc>
                <a:tc>
                  <a:txBody>
                    <a:bodyPr/>
                    <a:lstStyle/>
                    <a:p>
                      <a:pPr>
                        <a:defRPr/>
                      </a:pPr>
                      <a:r>
                        <a:t>ULB</a:t>
                      </a:r>
                    </a:p>
                  </a:txBody>
                  <a:tcPr/>
                </a:tc>
                <a:tc>
                  <a:txBody>
                    <a:bodyPr/>
                    <a:lstStyle/>
                    <a:p>
                      <a:pPr>
                        <a:defRPr/>
                      </a:pPr>
                      <a:r>
                        <a:t>-</a:t>
                      </a:r>
                    </a:p>
                  </a:txBody>
                  <a:tcPr/>
                </a:tc>
                <a:tc>
                  <a:txBody>
                    <a:bodyPr/>
                    <a:lstStyle/>
                    <a:p>
                      <a:pPr>
                        <a:defRPr/>
                      </a:pPr>
                      <a:r>
                        <a:t>-</a:t>
                      </a:r>
                    </a:p>
                  </a:txBody>
                  <a:tcPr/>
                </a:tc>
                <a:extLst>
                  <a:ext uri="{0D108BD9-81ED-4DB2-BD59-A6C34878D82A}">
                    <a16:rowId xmlns:a16="http://schemas.microsoft.com/office/drawing/2014/main" val="10005"/>
                  </a:ext>
                </a:extLst>
              </a:tr>
            </a:tbl>
          </a:graphicData>
        </a:graphic>
      </p:graphicFrame>
    </p:spTree>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369758894" name="Google Shape;304;p31"/>
          <p:cNvCxnSpPr>
            <a:cxnSpLocks/>
          </p:cNvCxnSpPr>
          <p:nvPr/>
        </p:nvCxnSpPr>
        <p:spPr bwMode="auto">
          <a:xfrm>
            <a:off x="280217" y="646769"/>
            <a:ext cx="9163584"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1962252311" name="ZoneTexte 7"/>
          <p:cNvSpPr txBox="1"/>
          <p:nvPr/>
        </p:nvSpPr>
        <p:spPr bwMode="auto">
          <a:xfrm>
            <a:off x="323988" y="-160023"/>
            <a:ext cx="8252223" cy="1046440"/>
          </a:xfrm>
          <a:prstGeom prst="rect">
            <a:avLst/>
          </a:prstGeom>
          <a:noFill/>
        </p:spPr>
        <p:txBody>
          <a:bodyPr wrap="square" rtlCol="0">
            <a:spAutoFit/>
          </a:bodyPr>
          <a:lstStyle/>
          <a:p>
            <a:pPr>
              <a:defRPr/>
            </a:pPr>
            <a:endParaRPr dirty="0"/>
          </a:p>
          <a:p>
            <a:pPr>
              <a:defRPr/>
            </a:pPr>
            <a:r>
              <a:rPr sz="2400" b="1" dirty="0" err="1">
                <a:latin typeface="Viga"/>
                <a:ea typeface="Roboto"/>
              </a:rPr>
              <a:t>Défi</a:t>
            </a:r>
            <a:r>
              <a:rPr sz="2400" b="1" dirty="0">
                <a:latin typeface="Viga"/>
                <a:ea typeface="Roboto"/>
              </a:rPr>
              <a:t> 07 :Configuration </a:t>
            </a:r>
            <a:r>
              <a:rPr sz="2400" b="1" dirty="0" err="1">
                <a:latin typeface="Viga"/>
                <a:ea typeface="Roboto"/>
              </a:rPr>
              <a:t>sécurisée</a:t>
            </a:r>
            <a:r>
              <a:rPr lang="nl-BE" sz="2400" b="1" dirty="0">
                <a:latin typeface="Viga"/>
                <a:ea typeface="Roboto"/>
              </a:rPr>
              <a:t> </a:t>
            </a:r>
            <a:r>
              <a:rPr sz="2400" b="1" dirty="0" err="1">
                <a:latin typeface="Viga"/>
                <a:ea typeface="Roboto"/>
              </a:rPr>
              <a:t>d’infrastructure</a:t>
            </a:r>
            <a:r>
              <a:rPr lang="nl-BE" sz="2400" b="1" dirty="0">
                <a:latin typeface="Viga"/>
                <a:ea typeface="Roboto"/>
              </a:rPr>
              <a:t> </a:t>
            </a:r>
            <a:r>
              <a:rPr sz="2400" b="1" dirty="0">
                <a:latin typeface="Viga"/>
                <a:ea typeface="Roboto"/>
              </a:rPr>
              <a:t>de communication IoT « by design »</a:t>
            </a:r>
          </a:p>
        </p:txBody>
      </p:sp>
      <p:sp>
        <p:nvSpPr>
          <p:cNvPr id="58121003" name="Google Shape;296;p30"/>
          <p:cNvSpPr txBox="1"/>
          <p:nvPr/>
        </p:nvSpPr>
        <p:spPr bwMode="auto">
          <a:xfrm>
            <a:off x="690302" y="1093079"/>
            <a:ext cx="7322400" cy="1194129"/>
          </a:xfrm>
          <a:prstGeom prst="rect">
            <a:avLst/>
          </a:prstGeom>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261849" indent="-261849">
              <a:buClr>
                <a:schemeClr val="dk1"/>
              </a:buClr>
              <a:buSzPts val="1100"/>
              <a:buFont typeface="Arial"/>
              <a:buChar char="•"/>
              <a:defRPr/>
            </a:pPr>
            <a:r>
              <a:rPr lang="fr-BE" sz="1600" dirty="0">
                <a:latin typeface="DM Sans"/>
              </a:rPr>
              <a:t>Résumé défi: </a:t>
            </a:r>
            <a:r>
              <a:rPr lang="fr-FR" sz="1600" dirty="0">
                <a:latin typeface="DM Sans"/>
              </a:rPr>
              <a:t>Sécurisation des infrastructures de communication (principalement mobiles)</a:t>
            </a:r>
          </a:p>
        </p:txBody>
      </p:sp>
      <p:pic>
        <p:nvPicPr>
          <p:cNvPr id="1887059182" name="Image 8" descr="Une image contenant texte&#10;&#10;Description générée automatiquement"/>
          <p:cNvPicPr>
            <a:picLocks noChangeAspect="1"/>
          </p:cNvPicPr>
          <p:nvPr/>
        </p:nvPicPr>
        <p:blipFill>
          <a:blip r:embed="rId2"/>
          <a:stretch/>
        </p:blipFill>
        <p:spPr bwMode="auto">
          <a:xfrm>
            <a:off x="8223156" y="132626"/>
            <a:ext cx="596110" cy="461142"/>
          </a:xfrm>
          <a:prstGeom prst="rect">
            <a:avLst/>
          </a:prstGeom>
        </p:spPr>
      </p:pic>
      <p:graphicFrame>
        <p:nvGraphicFramePr>
          <p:cNvPr id="763285969" name="Tableau 763285968"/>
          <p:cNvGraphicFramePr>
            <a:graphicFrameLocks/>
          </p:cNvGraphicFramePr>
          <p:nvPr>
            <p:extLst>
              <p:ext uri="{D42A27DB-BD31-4B8C-83A1-F6EECF244321}">
                <p14:modId xmlns:p14="http://schemas.microsoft.com/office/powerpoint/2010/main" val="4039723795"/>
              </p:ext>
            </p:extLst>
          </p:nvPr>
        </p:nvGraphicFramePr>
        <p:xfrm>
          <a:off x="287505" y="2428459"/>
          <a:ext cx="8127995" cy="2499360"/>
        </p:xfrm>
        <a:graphic>
          <a:graphicData uri="http://schemas.openxmlformats.org/drawingml/2006/table">
            <a:tbl>
              <a:tblPr firstRow="1" bandRow="1">
                <a:tableStyleId>{1F6FD434-A498-2171-4E54-0A3067C3BB06}</a:tableStyleId>
              </a:tblPr>
              <a:tblGrid>
                <a:gridCol w="2031999">
                  <a:extLst>
                    <a:ext uri="{9D8B030D-6E8A-4147-A177-3AD203B41FA5}">
                      <a16:colId xmlns:a16="http://schemas.microsoft.com/office/drawing/2014/main" val="20000"/>
                    </a:ext>
                  </a:extLst>
                </a:gridCol>
                <a:gridCol w="2031999">
                  <a:extLst>
                    <a:ext uri="{9D8B030D-6E8A-4147-A177-3AD203B41FA5}">
                      <a16:colId xmlns:a16="http://schemas.microsoft.com/office/drawing/2014/main" val="20001"/>
                    </a:ext>
                  </a:extLst>
                </a:gridCol>
                <a:gridCol w="2031999">
                  <a:extLst>
                    <a:ext uri="{9D8B030D-6E8A-4147-A177-3AD203B41FA5}">
                      <a16:colId xmlns:a16="http://schemas.microsoft.com/office/drawing/2014/main" val="20002"/>
                    </a:ext>
                  </a:extLst>
                </a:gridCol>
                <a:gridCol w="2031998">
                  <a:extLst>
                    <a:ext uri="{9D8B030D-6E8A-4147-A177-3AD203B41FA5}">
                      <a16:colId xmlns:a16="http://schemas.microsoft.com/office/drawing/2014/main" val="20003"/>
                    </a:ext>
                  </a:extLst>
                </a:gridCol>
              </a:tblGrid>
              <a:tr h="304800">
                <a:tc>
                  <a:txBody>
                    <a:bodyPr/>
                    <a:lstStyle/>
                    <a:p>
                      <a:pPr>
                        <a:defRPr/>
                      </a:pPr>
                      <a:r>
                        <a:t>Problème de recherche</a:t>
                      </a:r>
                    </a:p>
                  </a:txBody>
                  <a:tcPr/>
                </a:tc>
                <a:tc>
                  <a:txBody>
                    <a:bodyPr/>
                    <a:lstStyle/>
                    <a:p>
                      <a:pPr>
                        <a:defRPr/>
                      </a:pPr>
                      <a:r>
                        <a:t>Équipe de recherche</a:t>
                      </a:r>
                    </a:p>
                  </a:txBody>
                  <a:tcPr/>
                </a:tc>
                <a:tc>
                  <a:txBody>
                    <a:bodyPr/>
                    <a:lstStyle/>
                    <a:p>
                      <a:pPr>
                        <a:defRPr/>
                      </a:pPr>
                      <a:r>
                        <a:t>Statut</a:t>
                      </a:r>
                    </a:p>
                  </a:txBody>
                  <a:tcPr/>
                </a:tc>
                <a:tc>
                  <a:txBody>
                    <a:bodyPr/>
                    <a:lstStyle/>
                    <a:p>
                      <a:pPr>
                        <a:defRPr/>
                      </a:pPr>
                      <a:r>
                        <a:t>Retour WG</a:t>
                      </a:r>
                    </a:p>
                  </a:txBody>
                  <a:tcPr/>
                </a:tc>
                <a:extLst>
                  <a:ext uri="{0D108BD9-81ED-4DB2-BD59-A6C34878D82A}">
                    <a16:rowId xmlns:a16="http://schemas.microsoft.com/office/drawing/2014/main" val="10000"/>
                  </a:ext>
                </a:extLst>
              </a:tr>
              <a:tr h="304800">
                <a:tc>
                  <a:txBody>
                    <a:bodyPr/>
                    <a:lstStyle/>
                    <a:p>
                      <a:pPr>
                        <a:defRPr/>
                      </a:pPr>
                      <a:r>
                        <a:rPr lang="fr-BE" dirty="0"/>
                        <a:t>Sécurisation de bout en bout en OT (du capteur au cloud)</a:t>
                      </a:r>
                      <a:endParaRPr dirty="0"/>
                    </a:p>
                  </a:txBody>
                  <a:tcPr/>
                </a:tc>
                <a:tc>
                  <a:txBody>
                    <a:bodyPr/>
                    <a:lstStyle/>
                    <a:p>
                      <a:pPr>
                        <a:defRPr/>
                      </a:pPr>
                      <a:r>
                        <a:rPr lang="fr-BE" dirty="0" err="1"/>
                        <a:t>Multitel</a:t>
                      </a:r>
                      <a:endParaRPr dirty="0"/>
                    </a:p>
                  </a:txBody>
                  <a:tcPr/>
                </a:tc>
                <a:tc>
                  <a:txBody>
                    <a:bodyPr/>
                    <a:lstStyle/>
                    <a:p>
                      <a:pPr>
                        <a:defRPr/>
                      </a:pPr>
                      <a:r>
                        <a:rPr lang="fr-BE" dirty="0"/>
                        <a:t>Définition formelle des menaces et définition d’architecture</a:t>
                      </a:r>
                      <a:endParaRPr dirty="0"/>
                    </a:p>
                  </a:txBody>
                  <a:tcPr/>
                </a:tc>
                <a:tc>
                  <a:txBody>
                    <a:bodyPr/>
                    <a:lstStyle/>
                    <a:p>
                      <a:pPr>
                        <a:defRPr/>
                      </a:pPr>
                      <a:r>
                        <a:rPr lang="fr-BE" dirty="0"/>
                        <a:t>Intérêt fort (avantage concurrentiel face aux demandes (NIS-2…))</a:t>
                      </a:r>
                      <a:endParaRPr dirty="0"/>
                    </a:p>
                  </a:txBody>
                  <a:tcPr/>
                </a:tc>
                <a:extLst>
                  <a:ext uri="{0D108BD9-81ED-4DB2-BD59-A6C34878D82A}">
                    <a16:rowId xmlns:a16="http://schemas.microsoft.com/office/drawing/2014/main" val="10001"/>
                  </a:ext>
                </a:extLst>
              </a:tr>
              <a:tr h="304800">
                <a:tc>
                  <a:txBody>
                    <a:bodyPr/>
                    <a:lstStyle/>
                    <a:p>
                      <a:pPr>
                        <a:defRPr/>
                      </a:pPr>
                      <a:r>
                        <a:rPr lang="fr-BE" dirty="0"/>
                        <a:t>Sécurisation des réseaux énergétiques</a:t>
                      </a:r>
                      <a:endParaRPr dirty="0"/>
                    </a:p>
                  </a:txBody>
                  <a:tcPr/>
                </a:tc>
                <a:tc>
                  <a:txBody>
                    <a:bodyPr/>
                    <a:lstStyle/>
                    <a:p>
                      <a:pPr>
                        <a:defRPr/>
                      </a:pPr>
                      <a:r>
                        <a:rPr lang="fr-BE" dirty="0" err="1"/>
                        <a:t>Uliège</a:t>
                      </a:r>
                      <a:endParaRPr dirty="0"/>
                    </a:p>
                  </a:txBody>
                  <a:tcPr/>
                </a:tc>
                <a:tc>
                  <a:txBody>
                    <a:bodyPr/>
                    <a:lstStyle/>
                    <a:p>
                      <a:pPr>
                        <a:defRPr/>
                      </a:pPr>
                      <a:r>
                        <a:rPr lang="fr-BE" dirty="0"/>
                        <a:t>Démarrage </a:t>
                      </a:r>
                      <a:endParaRPr dirty="0"/>
                    </a:p>
                  </a:txBody>
                  <a:tcPr/>
                </a:tc>
                <a:tc>
                  <a:txBody>
                    <a:bodyPr/>
                    <a:lstStyle/>
                    <a:p>
                      <a:pPr>
                        <a:defRPr/>
                      </a:pPr>
                      <a:r>
                        <a:rPr lang="fr-BE" dirty="0"/>
                        <a:t>A synchroniser avec Défi 10</a:t>
                      </a:r>
                      <a:endParaRPr dirty="0"/>
                    </a:p>
                  </a:txBody>
                  <a:tcPr/>
                </a:tc>
                <a:extLst>
                  <a:ext uri="{0D108BD9-81ED-4DB2-BD59-A6C34878D82A}">
                    <a16:rowId xmlns:a16="http://schemas.microsoft.com/office/drawing/2014/main" val="10002"/>
                  </a:ext>
                </a:extLst>
              </a:tr>
              <a:tr h="304800">
                <a:tc>
                  <a:txBody>
                    <a:bodyPr/>
                    <a:lstStyle/>
                    <a:p>
                      <a:pPr>
                        <a:defRPr/>
                      </a:pPr>
                      <a:r>
                        <a:rPr lang="fr-BE" dirty="0"/>
                        <a:t>Sécurisation des réseaux IoT</a:t>
                      </a:r>
                      <a:endParaRPr dirty="0"/>
                    </a:p>
                  </a:txBody>
                  <a:tcPr/>
                </a:tc>
                <a:tc>
                  <a:txBody>
                    <a:bodyPr/>
                    <a:lstStyle/>
                    <a:p>
                      <a:pPr>
                        <a:defRPr/>
                      </a:pPr>
                      <a:r>
                        <a:rPr lang="fr-BE" dirty="0" err="1"/>
                        <a:t>UCLouvain</a:t>
                      </a:r>
                      <a:r>
                        <a:rPr lang="fr-BE" dirty="0"/>
                        <a:t>, </a:t>
                      </a:r>
                      <a:r>
                        <a:rPr lang="fr-BE" dirty="0" err="1"/>
                        <a:t>UMons</a:t>
                      </a:r>
                      <a:endParaRPr dirty="0"/>
                    </a:p>
                  </a:txBody>
                  <a:tcPr/>
                </a:tc>
                <a:tc>
                  <a:txBody>
                    <a:bodyPr/>
                    <a:lstStyle/>
                    <a:p>
                      <a:pPr>
                        <a:defRPr/>
                      </a:pPr>
                      <a:r>
                        <a:rPr lang="fr-BE" dirty="0"/>
                        <a:t>Intérêt discuté lors de la journée des chercheurs</a:t>
                      </a:r>
                      <a:endParaRPr dirty="0"/>
                    </a:p>
                  </a:txBody>
                  <a:tcPr/>
                </a:tc>
                <a:tc>
                  <a:txBody>
                    <a:bodyPr/>
                    <a:lstStyle/>
                    <a:p>
                      <a:pPr>
                        <a:defRPr/>
                      </a:pPr>
                      <a:r>
                        <a:rPr lang="fr-BE" dirty="0"/>
                        <a:t>A présenter lors de la réunion du WG</a:t>
                      </a:r>
                      <a:endParaRPr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616020877" name="Google Shape;304;p31"/>
          <p:cNvCxnSpPr>
            <a:cxnSpLocks/>
          </p:cNvCxnSpPr>
          <p:nvPr/>
        </p:nvCxnSpPr>
        <p:spPr bwMode="auto">
          <a:xfrm>
            <a:off x="160944" y="646769"/>
            <a:ext cx="9019568"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607240643" name="ZoneTexte 7"/>
          <p:cNvSpPr txBox="1"/>
          <p:nvPr/>
        </p:nvSpPr>
        <p:spPr bwMode="auto">
          <a:xfrm>
            <a:off x="404203" y="-164554"/>
            <a:ext cx="12232693" cy="1046440"/>
          </a:xfrm>
          <a:prstGeom prst="rect">
            <a:avLst/>
          </a:prstGeom>
          <a:noFill/>
        </p:spPr>
        <p:txBody>
          <a:bodyPr wrap="square" rtlCol="0">
            <a:spAutoFit/>
          </a:bodyPr>
          <a:lstStyle/>
          <a:p>
            <a:pPr>
              <a:defRPr/>
            </a:pPr>
            <a:endParaRPr dirty="0"/>
          </a:p>
          <a:p>
            <a:pPr>
              <a:defRPr/>
            </a:pPr>
            <a:r>
              <a:rPr sz="2400" b="1" dirty="0" err="1">
                <a:latin typeface="Viga"/>
                <a:ea typeface="Roboto"/>
              </a:rPr>
              <a:t>Défi</a:t>
            </a:r>
            <a:r>
              <a:rPr sz="2400" b="1" dirty="0">
                <a:latin typeface="Viga"/>
                <a:ea typeface="Roboto"/>
              </a:rPr>
              <a:t> 10 : </a:t>
            </a:r>
            <a:r>
              <a:rPr sz="2400" b="1" dirty="0" err="1">
                <a:latin typeface="Viga"/>
                <a:ea typeface="Roboto"/>
              </a:rPr>
              <a:t>Sécurisation</a:t>
            </a:r>
            <a:r>
              <a:rPr sz="2400" b="1" dirty="0">
                <a:latin typeface="Viga"/>
                <a:ea typeface="Roboto"/>
              </a:rPr>
              <a:t> de la </a:t>
            </a:r>
            <a:r>
              <a:rPr sz="2400" b="1" dirty="0" err="1">
                <a:latin typeface="Viga"/>
                <a:ea typeface="Roboto"/>
              </a:rPr>
              <a:t>Digitalisation</a:t>
            </a:r>
            <a:r>
              <a:rPr sz="2400" b="1" dirty="0">
                <a:latin typeface="Viga"/>
                <a:ea typeface="Roboto"/>
              </a:rPr>
              <a:t> des </a:t>
            </a:r>
            <a:endParaRPr lang="nl-BE" sz="2400" b="1" dirty="0">
              <a:latin typeface="Viga"/>
              <a:ea typeface="Roboto"/>
            </a:endParaRPr>
          </a:p>
          <a:p>
            <a:pPr>
              <a:defRPr/>
            </a:pPr>
            <a:r>
              <a:rPr sz="2400" b="1" dirty="0" err="1">
                <a:latin typeface="Viga"/>
                <a:ea typeface="Roboto"/>
              </a:rPr>
              <a:t>Réseaux</a:t>
            </a:r>
            <a:r>
              <a:rPr sz="2400" b="1" dirty="0">
                <a:latin typeface="Viga"/>
                <a:ea typeface="Roboto"/>
              </a:rPr>
              <a:t> </a:t>
            </a:r>
            <a:r>
              <a:rPr sz="2400" b="1" dirty="0" err="1">
                <a:latin typeface="Viga"/>
                <a:ea typeface="Roboto"/>
              </a:rPr>
              <a:t>Énergétiques</a:t>
            </a:r>
            <a:endParaRPr sz="2400" b="1" dirty="0">
              <a:latin typeface="Viga"/>
              <a:ea typeface="Roboto"/>
            </a:endParaRPr>
          </a:p>
        </p:txBody>
      </p:sp>
      <p:sp>
        <p:nvSpPr>
          <p:cNvPr id="478358883" name="Google Shape;296;p30"/>
          <p:cNvSpPr txBox="1"/>
          <p:nvPr/>
        </p:nvSpPr>
        <p:spPr bwMode="auto">
          <a:xfrm>
            <a:off x="814036" y="1108434"/>
            <a:ext cx="7322400" cy="1194129"/>
          </a:xfrm>
          <a:prstGeom prst="rect">
            <a:avLst/>
          </a:prstGeom>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261849" indent="-261849">
              <a:buClr>
                <a:schemeClr val="dk1"/>
              </a:buClr>
              <a:buSzPts val="1100"/>
              <a:buFont typeface="Arial"/>
              <a:buChar char="•"/>
              <a:defRPr/>
            </a:pPr>
            <a:r>
              <a:rPr lang="fr-BE" sz="1600" dirty="0">
                <a:latin typeface="DM Sans"/>
              </a:rPr>
              <a:t>Résumé défi: L’objectif du défi est de développer des techniques permettant la sécurisation des efforts de digitalisation des entreprises actives dans les réseaux énergétiques.  Les techniques à développer doivent permettre une meilleure détection en cas d’attaque, mais aussi une réponse rapide permettant d’assurer la continuité du business</a:t>
            </a:r>
          </a:p>
        </p:txBody>
      </p:sp>
      <p:pic>
        <p:nvPicPr>
          <p:cNvPr id="2071157020" name="Image 8" descr="Une image contenant texte&#10;&#10;Description générée automatiquement"/>
          <p:cNvPicPr>
            <a:picLocks noChangeAspect="1"/>
          </p:cNvPicPr>
          <p:nvPr/>
        </p:nvPicPr>
        <p:blipFill>
          <a:blip r:embed="rId2"/>
          <a:stretch/>
        </p:blipFill>
        <p:spPr bwMode="auto">
          <a:xfrm>
            <a:off x="8223156" y="132626"/>
            <a:ext cx="596110" cy="461142"/>
          </a:xfrm>
          <a:prstGeom prst="rect">
            <a:avLst/>
          </a:prstGeom>
        </p:spPr>
      </p:pic>
      <p:graphicFrame>
        <p:nvGraphicFramePr>
          <p:cNvPr id="904252477" name="Tableau 904252476"/>
          <p:cNvGraphicFramePr>
            <a:graphicFrameLocks/>
          </p:cNvGraphicFramePr>
          <p:nvPr/>
        </p:nvGraphicFramePr>
        <p:xfrm>
          <a:off x="287505" y="3368259"/>
          <a:ext cx="8127995" cy="1432560"/>
        </p:xfrm>
        <a:graphic>
          <a:graphicData uri="http://schemas.openxmlformats.org/drawingml/2006/table">
            <a:tbl>
              <a:tblPr firstRow="1" bandRow="1">
                <a:tableStyleId>{1F6FD434-A498-2171-4E54-0A3067C3BB06}</a:tableStyleId>
              </a:tblPr>
              <a:tblGrid>
                <a:gridCol w="2031999">
                  <a:extLst>
                    <a:ext uri="{9D8B030D-6E8A-4147-A177-3AD203B41FA5}">
                      <a16:colId xmlns:a16="http://schemas.microsoft.com/office/drawing/2014/main" val="20000"/>
                    </a:ext>
                  </a:extLst>
                </a:gridCol>
                <a:gridCol w="2031999">
                  <a:extLst>
                    <a:ext uri="{9D8B030D-6E8A-4147-A177-3AD203B41FA5}">
                      <a16:colId xmlns:a16="http://schemas.microsoft.com/office/drawing/2014/main" val="20001"/>
                    </a:ext>
                  </a:extLst>
                </a:gridCol>
                <a:gridCol w="2031999">
                  <a:extLst>
                    <a:ext uri="{9D8B030D-6E8A-4147-A177-3AD203B41FA5}">
                      <a16:colId xmlns:a16="http://schemas.microsoft.com/office/drawing/2014/main" val="20002"/>
                    </a:ext>
                  </a:extLst>
                </a:gridCol>
                <a:gridCol w="2031998">
                  <a:extLst>
                    <a:ext uri="{9D8B030D-6E8A-4147-A177-3AD203B41FA5}">
                      <a16:colId xmlns:a16="http://schemas.microsoft.com/office/drawing/2014/main" val="20003"/>
                    </a:ext>
                  </a:extLst>
                </a:gridCol>
              </a:tblGrid>
              <a:tr h="304800">
                <a:tc>
                  <a:txBody>
                    <a:bodyPr/>
                    <a:lstStyle/>
                    <a:p>
                      <a:pPr>
                        <a:defRPr/>
                      </a:pPr>
                      <a:r>
                        <a:t>Problème de recherche</a:t>
                      </a:r>
                    </a:p>
                  </a:txBody>
                  <a:tcPr/>
                </a:tc>
                <a:tc>
                  <a:txBody>
                    <a:bodyPr/>
                    <a:lstStyle/>
                    <a:p>
                      <a:pPr>
                        <a:defRPr/>
                      </a:pPr>
                      <a:r>
                        <a:t>Équipe de recherche</a:t>
                      </a:r>
                    </a:p>
                  </a:txBody>
                  <a:tcPr/>
                </a:tc>
                <a:tc>
                  <a:txBody>
                    <a:bodyPr/>
                    <a:lstStyle/>
                    <a:p>
                      <a:pPr>
                        <a:defRPr/>
                      </a:pPr>
                      <a:r>
                        <a:t>Statut</a:t>
                      </a:r>
                    </a:p>
                  </a:txBody>
                  <a:tcPr/>
                </a:tc>
                <a:tc>
                  <a:txBody>
                    <a:bodyPr/>
                    <a:lstStyle/>
                    <a:p>
                      <a:pPr>
                        <a:defRPr/>
                      </a:pPr>
                      <a:r>
                        <a:t>Retour WG</a:t>
                      </a:r>
                    </a:p>
                  </a:txBody>
                  <a:tcPr/>
                </a:tc>
                <a:extLst>
                  <a:ext uri="{0D108BD9-81ED-4DB2-BD59-A6C34878D82A}">
                    <a16:rowId xmlns:a16="http://schemas.microsoft.com/office/drawing/2014/main" val="10000"/>
                  </a:ext>
                </a:extLst>
              </a:tr>
              <a:tr h="304800">
                <a:tc>
                  <a:txBody>
                    <a:bodyPr/>
                    <a:lstStyle/>
                    <a:p>
                      <a:pPr>
                        <a:defRPr/>
                      </a:pPr>
                      <a:r>
                        <a:t>Observabilité</a:t>
                      </a:r>
                    </a:p>
                  </a:txBody>
                  <a:tcPr/>
                </a:tc>
                <a:tc>
                  <a:txBody>
                    <a:bodyPr/>
                    <a:lstStyle/>
                    <a:p>
                      <a:pPr>
                        <a:defRPr/>
                      </a:pPr>
                      <a:r>
                        <a:t>ULiège + UMons</a:t>
                      </a:r>
                    </a:p>
                  </a:txBody>
                  <a:tcPr/>
                </a:tc>
                <a:tc>
                  <a:txBody>
                    <a:bodyPr/>
                    <a:lstStyle/>
                    <a:p>
                      <a:pPr>
                        <a:defRPr/>
                      </a:pPr>
                      <a:r>
                        <a:t>En cours</a:t>
                      </a:r>
                    </a:p>
                  </a:txBody>
                  <a:tcPr/>
                </a:tc>
                <a:tc>
                  <a:txBody>
                    <a:bodyPr/>
                    <a:lstStyle/>
                    <a:p>
                      <a:pPr>
                        <a:defRPr/>
                      </a:pPr>
                      <a:endParaRPr/>
                    </a:p>
                  </a:txBody>
                  <a:tcPr/>
                </a:tc>
                <a:extLst>
                  <a:ext uri="{0D108BD9-81ED-4DB2-BD59-A6C34878D82A}">
                    <a16:rowId xmlns:a16="http://schemas.microsoft.com/office/drawing/2014/main" val="10001"/>
                  </a:ext>
                </a:extLst>
              </a:tr>
              <a:tr h="304800">
                <a:tc>
                  <a:txBody>
                    <a:bodyPr/>
                    <a:lstStyle/>
                    <a:p>
                      <a:pPr>
                        <a:defRPr/>
                      </a:pPr>
                      <a:r>
                        <a:t>Réponse Dynamique</a:t>
                      </a:r>
                    </a:p>
                  </a:txBody>
                  <a:tcPr/>
                </a:tc>
                <a:tc>
                  <a:txBody>
                    <a:bodyPr/>
                    <a:lstStyle/>
                    <a:p>
                      <a:pPr>
                        <a:defRPr/>
                      </a:pPr>
                      <a:r>
                        <a:t>ULiège + Multitel</a:t>
                      </a:r>
                    </a:p>
                  </a:txBody>
                  <a:tcPr/>
                </a:tc>
                <a:tc>
                  <a:txBody>
                    <a:bodyPr/>
                    <a:lstStyle/>
                    <a:p>
                      <a:pPr>
                        <a:defRPr/>
                      </a:pPr>
                      <a:r>
                        <a:t>En cours</a:t>
                      </a:r>
                    </a:p>
                  </a:txBody>
                  <a:tcPr/>
                </a:tc>
                <a:tc>
                  <a:txBody>
                    <a:bodyPr/>
                    <a:lstStyle/>
                    <a:p>
                      <a:pPr>
                        <a:defRPr/>
                      </a:pPr>
                      <a:endParaRPr/>
                    </a:p>
                  </a:txBody>
                  <a:tcPr/>
                </a:tc>
                <a:extLst>
                  <a:ext uri="{0D108BD9-81ED-4DB2-BD59-A6C34878D82A}">
                    <a16:rowId xmlns:a16="http://schemas.microsoft.com/office/drawing/2014/main" val="10002"/>
                  </a:ext>
                </a:extLst>
              </a:tr>
              <a:tr h="304800">
                <a:tc>
                  <a:txBody>
                    <a:bodyPr/>
                    <a:lstStyle/>
                    <a:p>
                      <a:pPr>
                        <a:defRPr/>
                      </a:pPr>
                      <a:r>
                        <a:t>Réaction</a:t>
                      </a:r>
                    </a:p>
                  </a:txBody>
                  <a:tcPr/>
                </a:tc>
                <a:tc>
                  <a:txBody>
                    <a:bodyPr/>
                    <a:lstStyle/>
                    <a:p>
                      <a:pPr>
                        <a:defRPr/>
                      </a:pPr>
                      <a:r>
                        <a:t>ULiège + UCLouvain</a:t>
                      </a:r>
                    </a:p>
                  </a:txBody>
                  <a:tcPr/>
                </a:tc>
                <a:tc>
                  <a:txBody>
                    <a:bodyPr/>
                    <a:lstStyle/>
                    <a:p>
                      <a:pPr>
                        <a:defRPr/>
                      </a:pPr>
                      <a:r>
                        <a:t>En cours</a:t>
                      </a:r>
                    </a:p>
                  </a:txBody>
                  <a:tcPr/>
                </a:tc>
                <a:tc>
                  <a:txBody>
                    <a:bodyPr/>
                    <a:lstStyle/>
                    <a:p>
                      <a:pPr>
                        <a:defRPr/>
                      </a:pPr>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831528936" name="Google Shape;304;p31"/>
          <p:cNvCxnSpPr>
            <a:cxnSpLocks/>
          </p:cNvCxnSpPr>
          <p:nvPr/>
        </p:nvCxnSpPr>
        <p:spPr bwMode="auto">
          <a:xfrm>
            <a:off x="280217" y="646769"/>
            <a:ext cx="9163584"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1658314307" name="ZoneTexte 7"/>
          <p:cNvSpPr txBox="1"/>
          <p:nvPr/>
        </p:nvSpPr>
        <p:spPr bwMode="auto">
          <a:xfrm>
            <a:off x="280217" y="136208"/>
            <a:ext cx="12233053" cy="457559"/>
          </a:xfrm>
          <a:prstGeom prst="rect">
            <a:avLst/>
          </a:prstGeom>
          <a:noFill/>
        </p:spPr>
        <p:txBody>
          <a:bodyPr wrap="square" rtlCol="0">
            <a:spAutoFit/>
          </a:bodyPr>
          <a:lstStyle/>
          <a:p>
            <a:pPr>
              <a:defRPr/>
            </a:pPr>
            <a:r>
              <a:rPr lang="en-US" sz="2400" b="1" dirty="0" err="1">
                <a:latin typeface="Viga"/>
                <a:ea typeface="Roboto"/>
              </a:rPr>
              <a:t>Défi</a:t>
            </a:r>
            <a:r>
              <a:rPr lang="en-US" sz="2400" b="1" dirty="0">
                <a:latin typeface="Viga"/>
                <a:ea typeface="Roboto"/>
              </a:rPr>
              <a:t> </a:t>
            </a:r>
            <a:r>
              <a:rPr lang="en-US" sz="2400" b="1" dirty="0">
                <a:latin typeface="Viga"/>
                <a:ea typeface="Roboto"/>
                <a:hlinkClick r:id="rId2" tooltip="https://www.cyberexcellence.be/?page_id=6303">
                  <a:extLst>
                    <a:ext uri="{A12FA001-AC4F-418D-AE19-62706E023703}">
                      <ahyp:hlinkClr xmlns:ahyp="http://schemas.microsoft.com/office/drawing/2018/hyperlinkcolor" val="tx"/>
                    </a:ext>
                  </a:extLst>
                </a:hlinkClick>
              </a:rPr>
              <a:t>Analyse de malware</a:t>
            </a:r>
            <a:endParaRPr sz="2400" b="1" dirty="0">
              <a:latin typeface="Viga"/>
              <a:ea typeface="Roboto"/>
            </a:endParaRPr>
          </a:p>
        </p:txBody>
      </p:sp>
      <p:sp>
        <p:nvSpPr>
          <p:cNvPr id="499153149" name="Google Shape;296;p30"/>
          <p:cNvSpPr txBox="1"/>
          <p:nvPr/>
        </p:nvSpPr>
        <p:spPr bwMode="auto">
          <a:xfrm>
            <a:off x="437990" y="857147"/>
            <a:ext cx="8537699" cy="1194129"/>
          </a:xfrm>
          <a:prstGeom prst="rect">
            <a:avLst/>
          </a:prstGeom>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261849" indent="-261849">
              <a:buClr>
                <a:schemeClr val="dk1"/>
              </a:buClr>
              <a:buSzPts val="1100"/>
              <a:buFont typeface="Arial"/>
              <a:buChar char="•"/>
              <a:defRPr/>
            </a:pPr>
            <a:r>
              <a:rPr lang="fr-BE" sz="1600" dirty="0">
                <a:latin typeface="DM Sans"/>
              </a:rPr>
              <a:t>Résumé défi: L’objectif du défi est de développer des nouvelles techniques d’analyse des malwares, en </a:t>
            </a:r>
            <a:r>
              <a:rPr lang="fr-BE" sz="1600" dirty="0" err="1">
                <a:latin typeface="DM Sans"/>
              </a:rPr>
              <a:t>particuier</a:t>
            </a:r>
            <a:r>
              <a:rPr lang="fr-BE" sz="1600" dirty="0">
                <a:latin typeface="DM Sans"/>
              </a:rPr>
              <a:t> de façon à prendre en compte les développement récent dans les mutations des malwares.  En outre, le défi s’intéresse aussi aux smart </a:t>
            </a:r>
            <a:r>
              <a:rPr lang="fr-BE" sz="1600" dirty="0" err="1">
                <a:latin typeface="DM Sans"/>
              </a:rPr>
              <a:t>contracts</a:t>
            </a:r>
            <a:r>
              <a:rPr lang="fr-BE" sz="1600" dirty="0">
                <a:latin typeface="DM Sans"/>
              </a:rPr>
              <a:t>, et en particulier à l’analyse du code nécessaire à leur déploiement, pour les rendre plus sûr.</a:t>
            </a:r>
          </a:p>
        </p:txBody>
      </p:sp>
      <p:pic>
        <p:nvPicPr>
          <p:cNvPr id="891022063" name="Image 8" descr="Une image contenant texte&#10;&#10;Description générée automatiquement"/>
          <p:cNvPicPr>
            <a:picLocks noChangeAspect="1"/>
          </p:cNvPicPr>
          <p:nvPr/>
        </p:nvPicPr>
        <p:blipFill>
          <a:blip r:embed="rId3"/>
          <a:stretch/>
        </p:blipFill>
        <p:spPr bwMode="auto">
          <a:xfrm>
            <a:off x="8223156" y="132626"/>
            <a:ext cx="596110" cy="461142"/>
          </a:xfrm>
          <a:prstGeom prst="rect">
            <a:avLst/>
          </a:prstGeom>
        </p:spPr>
      </p:pic>
      <p:graphicFrame>
        <p:nvGraphicFramePr>
          <p:cNvPr id="1059335395" name="Tableau 1059335394"/>
          <p:cNvGraphicFramePr>
            <a:graphicFrameLocks/>
          </p:cNvGraphicFramePr>
          <p:nvPr/>
        </p:nvGraphicFramePr>
        <p:xfrm>
          <a:off x="437990" y="2460033"/>
          <a:ext cx="8127995" cy="2560320"/>
        </p:xfrm>
        <a:graphic>
          <a:graphicData uri="http://schemas.openxmlformats.org/drawingml/2006/table">
            <a:tbl>
              <a:tblPr firstRow="1" bandRow="1">
                <a:tableStyleId>{1F6FD434-A498-2171-4E54-0A3067C3BB06}</a:tableStyleId>
              </a:tblPr>
              <a:tblGrid>
                <a:gridCol w="2031999">
                  <a:extLst>
                    <a:ext uri="{9D8B030D-6E8A-4147-A177-3AD203B41FA5}">
                      <a16:colId xmlns:a16="http://schemas.microsoft.com/office/drawing/2014/main" val="20000"/>
                    </a:ext>
                  </a:extLst>
                </a:gridCol>
                <a:gridCol w="2031999">
                  <a:extLst>
                    <a:ext uri="{9D8B030D-6E8A-4147-A177-3AD203B41FA5}">
                      <a16:colId xmlns:a16="http://schemas.microsoft.com/office/drawing/2014/main" val="20001"/>
                    </a:ext>
                  </a:extLst>
                </a:gridCol>
                <a:gridCol w="2031999">
                  <a:extLst>
                    <a:ext uri="{9D8B030D-6E8A-4147-A177-3AD203B41FA5}">
                      <a16:colId xmlns:a16="http://schemas.microsoft.com/office/drawing/2014/main" val="20002"/>
                    </a:ext>
                  </a:extLst>
                </a:gridCol>
                <a:gridCol w="2031998">
                  <a:extLst>
                    <a:ext uri="{9D8B030D-6E8A-4147-A177-3AD203B41FA5}">
                      <a16:colId xmlns:a16="http://schemas.microsoft.com/office/drawing/2014/main" val="20003"/>
                    </a:ext>
                  </a:extLst>
                </a:gridCol>
              </a:tblGrid>
              <a:tr h="304800">
                <a:tc>
                  <a:txBody>
                    <a:bodyPr/>
                    <a:lstStyle/>
                    <a:p>
                      <a:pPr>
                        <a:defRPr/>
                      </a:pPr>
                      <a:r>
                        <a:t>Problème de recherche</a:t>
                      </a:r>
                    </a:p>
                  </a:txBody>
                  <a:tcPr/>
                </a:tc>
                <a:tc>
                  <a:txBody>
                    <a:bodyPr/>
                    <a:lstStyle/>
                    <a:p>
                      <a:pPr>
                        <a:defRPr/>
                      </a:pPr>
                      <a:r>
                        <a:t>Équipe de recherche</a:t>
                      </a:r>
                    </a:p>
                  </a:txBody>
                  <a:tcPr/>
                </a:tc>
                <a:tc>
                  <a:txBody>
                    <a:bodyPr/>
                    <a:lstStyle/>
                    <a:p>
                      <a:pPr>
                        <a:defRPr/>
                      </a:pPr>
                      <a:r>
                        <a:t>Statut</a:t>
                      </a:r>
                    </a:p>
                  </a:txBody>
                  <a:tcPr/>
                </a:tc>
                <a:tc>
                  <a:txBody>
                    <a:bodyPr/>
                    <a:lstStyle/>
                    <a:p>
                      <a:pPr>
                        <a:defRPr/>
                      </a:pPr>
                      <a:r>
                        <a:t>Retour WG</a:t>
                      </a:r>
                    </a:p>
                  </a:txBody>
                  <a:tcPr/>
                </a:tc>
                <a:extLst>
                  <a:ext uri="{0D108BD9-81ED-4DB2-BD59-A6C34878D82A}">
                    <a16:rowId xmlns:a16="http://schemas.microsoft.com/office/drawing/2014/main" val="10000"/>
                  </a:ext>
                </a:extLst>
              </a:tr>
              <a:tr h="304800">
                <a:tc>
                  <a:txBody>
                    <a:bodyPr/>
                    <a:lstStyle/>
                    <a:p>
                      <a:pPr>
                        <a:defRPr/>
                      </a:pPr>
                      <a:r>
                        <a:t>Analyse des Smart Contract</a:t>
                      </a:r>
                    </a:p>
                  </a:txBody>
                  <a:tcPr/>
                </a:tc>
                <a:tc>
                  <a:txBody>
                    <a:bodyPr/>
                    <a:lstStyle/>
                    <a:p>
                      <a:pPr>
                        <a:defRPr/>
                      </a:pPr>
                      <a:r>
                        <a:t>ULiège</a:t>
                      </a:r>
                    </a:p>
                  </a:txBody>
                  <a:tcPr/>
                </a:tc>
                <a:tc>
                  <a:txBody>
                    <a:bodyPr/>
                    <a:lstStyle/>
                    <a:p>
                      <a:pPr>
                        <a:defRPr/>
                      </a:pPr>
                      <a:r>
                        <a:t>En cours (développement de l’outil CHAUSSETTE) et publication en cours de soumission</a:t>
                      </a:r>
                    </a:p>
                  </a:txBody>
                  <a:tcPr/>
                </a:tc>
                <a:tc>
                  <a:txBody>
                    <a:bodyPr/>
                    <a:lstStyle/>
                    <a:p>
                      <a:pPr>
                        <a:defRPr/>
                      </a:pPr>
                      <a:endParaRPr/>
                    </a:p>
                  </a:txBody>
                  <a:tcPr/>
                </a:tc>
                <a:extLst>
                  <a:ext uri="{0D108BD9-81ED-4DB2-BD59-A6C34878D82A}">
                    <a16:rowId xmlns:a16="http://schemas.microsoft.com/office/drawing/2014/main" val="10001"/>
                  </a:ext>
                </a:extLst>
              </a:tr>
              <a:tr h="304800">
                <a:tc>
                  <a:txBody>
                    <a:bodyPr/>
                    <a:lstStyle/>
                    <a:p>
                      <a:pPr>
                        <a:defRPr/>
                      </a:pPr>
                      <a:r>
                        <a:t>A</a:t>
                      </a:r>
                      <a:r>
                        <a:rPr sz="1600" b="0" i="0" u="none">
                          <a:solidFill>
                            <a:srgbClr val="000000"/>
                          </a:solidFill>
                          <a:latin typeface="Open Sans"/>
                          <a:ea typeface="Open Sans"/>
                          <a:cs typeface="Open Sans"/>
                        </a:rPr>
                        <a:t>nalyse de malware  </a:t>
                      </a:r>
                      <a:endParaRPr/>
                    </a:p>
                  </a:txBody>
                  <a:tcPr/>
                </a:tc>
                <a:tc>
                  <a:txBody>
                    <a:bodyPr/>
                    <a:lstStyle/>
                    <a:p>
                      <a:pPr>
                        <a:defRPr/>
                      </a:pPr>
                      <a:r>
                        <a:t>UCLouvain</a:t>
                      </a:r>
                    </a:p>
                  </a:txBody>
                  <a:tcPr/>
                </a:tc>
                <a:tc>
                  <a:txBody>
                    <a:bodyPr/>
                    <a:lstStyle/>
                    <a:p>
                      <a:pPr>
                        <a:defRPr/>
                      </a:pPr>
                      <a:r>
                        <a:t>En cours</a:t>
                      </a:r>
                    </a:p>
                  </a:txBody>
                  <a:tcPr/>
                </a:tc>
                <a:tc>
                  <a:txBody>
                    <a:bodyPr/>
                    <a:lstStyle/>
                    <a:p>
                      <a:pPr>
                        <a:defRPr/>
                      </a:pPr>
                      <a:endParaRPr/>
                    </a:p>
                  </a:txBody>
                  <a:tcPr/>
                </a:tc>
                <a:extLst>
                  <a:ext uri="{0D108BD9-81ED-4DB2-BD59-A6C34878D82A}">
                    <a16:rowId xmlns:a16="http://schemas.microsoft.com/office/drawing/2014/main" val="10002"/>
                  </a:ext>
                </a:extLst>
              </a:tr>
              <a:tr h="304800">
                <a:tc>
                  <a:txBody>
                    <a:bodyPr/>
                    <a:lstStyle/>
                    <a:p>
                      <a:pPr>
                        <a:defRPr/>
                      </a:pPr>
                      <a:endParaRPr/>
                    </a:p>
                  </a:txBody>
                  <a:tcPr/>
                </a:tc>
                <a:tc>
                  <a:txBody>
                    <a:bodyPr/>
                    <a:lstStyle/>
                    <a:p>
                      <a:pPr>
                        <a:defRPr/>
                      </a:pPr>
                      <a:endParaRPr/>
                    </a:p>
                  </a:txBody>
                  <a:tcPr/>
                </a:tc>
                <a:tc>
                  <a:txBody>
                    <a:bodyPr/>
                    <a:lstStyle/>
                    <a:p>
                      <a:pPr>
                        <a:defRPr/>
                      </a:pPr>
                      <a:endParaRPr/>
                    </a:p>
                  </a:txBody>
                  <a:tcPr/>
                </a:tc>
                <a:tc>
                  <a:txBody>
                    <a:bodyPr/>
                    <a:lstStyle/>
                    <a:p>
                      <a:pPr>
                        <a:defRPr/>
                      </a:pPr>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888532725" name="Google Shape;304;p31"/>
          <p:cNvCxnSpPr>
            <a:cxnSpLocks/>
          </p:cNvCxnSpPr>
          <p:nvPr/>
        </p:nvCxnSpPr>
        <p:spPr bwMode="auto">
          <a:xfrm>
            <a:off x="280217" y="646769"/>
            <a:ext cx="9163584"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722562512" name="ZoneTexte 7"/>
          <p:cNvSpPr txBox="1"/>
          <p:nvPr/>
        </p:nvSpPr>
        <p:spPr bwMode="auto">
          <a:xfrm>
            <a:off x="280217" y="136208"/>
            <a:ext cx="12233053" cy="457559"/>
          </a:xfrm>
          <a:prstGeom prst="rect">
            <a:avLst/>
          </a:prstGeom>
          <a:noFill/>
        </p:spPr>
        <p:txBody>
          <a:bodyPr wrap="square" rtlCol="0">
            <a:spAutoFit/>
          </a:bodyPr>
          <a:lstStyle/>
          <a:p>
            <a:pPr>
              <a:defRPr/>
            </a:pPr>
            <a:r>
              <a:rPr lang="en-US" sz="2400" b="1" dirty="0" err="1">
                <a:latin typeface="Viga"/>
                <a:ea typeface="Roboto"/>
              </a:rPr>
              <a:t>Défi</a:t>
            </a:r>
            <a:r>
              <a:rPr lang="en-US" sz="2400" b="1" dirty="0">
                <a:latin typeface="Viga"/>
                <a:ea typeface="Roboto"/>
              </a:rPr>
              <a:t> </a:t>
            </a:r>
            <a:r>
              <a:rPr lang="en-US" sz="2400" b="1" dirty="0">
                <a:latin typeface="Viga"/>
                <a:ea typeface="Roboto"/>
                <a:hlinkClick r:id="rId2" tooltip="https://www.cyberexcellence.be/?page_id=6223">
                  <a:extLst>
                    <a:ext uri="{A12FA001-AC4F-418D-AE19-62706E023703}">
                      <ahyp:hlinkClr xmlns:ahyp="http://schemas.microsoft.com/office/drawing/2018/hyperlinkcolor" val="tx"/>
                    </a:ext>
                  </a:extLst>
                </a:hlinkClick>
              </a:rPr>
              <a:t>Aspects légaux et Normes en cybersécurité</a:t>
            </a:r>
            <a:endParaRPr lang="en-US" sz="2400" b="1" dirty="0">
              <a:latin typeface="Viga"/>
              <a:ea typeface="Roboto"/>
            </a:endParaRPr>
          </a:p>
        </p:txBody>
      </p:sp>
      <p:sp>
        <p:nvSpPr>
          <p:cNvPr id="343089555" name="Google Shape;296;p30"/>
          <p:cNvSpPr txBox="1"/>
          <p:nvPr/>
        </p:nvSpPr>
        <p:spPr bwMode="auto">
          <a:xfrm>
            <a:off x="814035" y="799419"/>
            <a:ext cx="7322400" cy="1503143"/>
          </a:xfrm>
          <a:prstGeom prst="rect">
            <a:avLst/>
          </a:prstGeom>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261850" indent="-261850">
              <a:buFont typeface="Arial"/>
              <a:buChar char="•"/>
              <a:defRPr/>
            </a:pPr>
            <a:r>
              <a:rPr lang="fr-BE" sz="1600" b="0" i="0" u="none" strike="noStrike" cap="none" spc="0" dirty="0">
                <a:solidFill>
                  <a:srgbClr val="000000"/>
                </a:solidFill>
                <a:latin typeface="DM Sans"/>
                <a:cs typeface="DM Sans"/>
              </a:rPr>
              <a:t>Résumé défi: </a:t>
            </a:r>
            <a:r>
              <a:rPr lang="fr-BE" sz="1600" b="0" i="0" u="none" strike="noStrike" cap="none" spc="0" dirty="0">
                <a:solidFill>
                  <a:srgbClr val="000000"/>
                </a:solidFill>
                <a:latin typeface="DM Sans"/>
                <a:ea typeface="Arial"/>
                <a:cs typeface="DM Sans"/>
              </a:rPr>
              <a:t>L’objectif du défi est la compréhension et l’intégration des normes et standards juridiques pour le traitement des données à caractère personnel pour les chercheurs du domaine informatique (ex: RGPD, Data </a:t>
            </a:r>
            <a:r>
              <a:rPr lang="fr-BE" sz="1600" b="0" i="0" u="none" strike="noStrike" cap="none" spc="0" dirty="0" err="1">
                <a:solidFill>
                  <a:srgbClr val="000000"/>
                </a:solidFill>
                <a:latin typeface="DM Sans"/>
                <a:ea typeface="Arial"/>
                <a:cs typeface="DM Sans"/>
              </a:rPr>
              <a:t>Governance</a:t>
            </a:r>
            <a:r>
              <a:rPr lang="fr-BE" sz="1600" b="0" i="0" u="none" strike="noStrike" cap="none" spc="0" dirty="0">
                <a:solidFill>
                  <a:srgbClr val="000000"/>
                </a:solidFill>
                <a:latin typeface="DM Sans"/>
                <a:ea typeface="Arial"/>
                <a:cs typeface="DM Sans"/>
              </a:rPr>
              <a:t> </a:t>
            </a:r>
            <a:r>
              <a:rPr lang="fr-BE" sz="1600" b="0" i="0" u="none" strike="noStrike" cap="none" spc="0" dirty="0" err="1">
                <a:solidFill>
                  <a:srgbClr val="000000"/>
                </a:solidFill>
                <a:latin typeface="DM Sans"/>
                <a:ea typeface="Arial"/>
                <a:cs typeface="DM Sans"/>
              </a:rPr>
              <a:t>Act</a:t>
            </a:r>
            <a:r>
              <a:rPr lang="fr-BE" sz="1600" b="0" i="0" u="none" strike="noStrike" cap="none" spc="0" dirty="0">
                <a:solidFill>
                  <a:srgbClr val="000000"/>
                </a:solidFill>
                <a:latin typeface="DM Sans"/>
                <a:ea typeface="Arial"/>
                <a:cs typeface="DM Sans"/>
              </a:rPr>
              <a:t>, Data </a:t>
            </a:r>
            <a:r>
              <a:rPr lang="fr-BE" sz="1600" b="0" i="0" u="none" strike="noStrike" cap="none" spc="0" dirty="0" err="1">
                <a:solidFill>
                  <a:srgbClr val="000000"/>
                </a:solidFill>
                <a:latin typeface="DM Sans"/>
                <a:ea typeface="Arial"/>
                <a:cs typeface="DM Sans"/>
              </a:rPr>
              <a:t>Act</a:t>
            </a:r>
            <a:r>
              <a:rPr lang="fr-BE" sz="1600" b="0" i="0" u="none" strike="noStrike" cap="none" spc="0" dirty="0">
                <a:solidFill>
                  <a:srgbClr val="000000"/>
                </a:solidFill>
                <a:latin typeface="DM Sans"/>
                <a:ea typeface="Arial"/>
                <a:cs typeface="DM Sans"/>
              </a:rPr>
              <a:t>)</a:t>
            </a:r>
            <a:r>
              <a:rPr lang="fr-BE" sz="1600" b="0" i="0" u="none" strike="noStrike" cap="none" spc="0" dirty="0">
                <a:solidFill>
                  <a:srgbClr val="000000"/>
                </a:solidFill>
                <a:latin typeface="DM Sans"/>
                <a:cs typeface="DM Sans"/>
              </a:rPr>
              <a:t>...</a:t>
            </a:r>
          </a:p>
        </p:txBody>
      </p:sp>
      <p:pic>
        <p:nvPicPr>
          <p:cNvPr id="1630059744" name="Image 8" descr="Une image contenant texte&#10;&#10;Description générée automatiquement"/>
          <p:cNvPicPr>
            <a:picLocks noChangeAspect="1"/>
          </p:cNvPicPr>
          <p:nvPr/>
        </p:nvPicPr>
        <p:blipFill>
          <a:blip r:embed="rId3"/>
          <a:stretch/>
        </p:blipFill>
        <p:spPr bwMode="auto">
          <a:xfrm>
            <a:off x="8223156" y="132626"/>
            <a:ext cx="596110" cy="461142"/>
          </a:xfrm>
          <a:prstGeom prst="rect">
            <a:avLst/>
          </a:prstGeom>
        </p:spPr>
      </p:pic>
      <p:graphicFrame>
        <p:nvGraphicFramePr>
          <p:cNvPr id="1603890488" name="Tableau 1603890487"/>
          <p:cNvGraphicFramePr>
            <a:graphicFrameLocks/>
          </p:cNvGraphicFramePr>
          <p:nvPr/>
        </p:nvGraphicFramePr>
        <p:xfrm>
          <a:off x="404885" y="2207342"/>
          <a:ext cx="8127995" cy="2712720"/>
        </p:xfrm>
        <a:graphic>
          <a:graphicData uri="http://schemas.openxmlformats.org/drawingml/2006/table">
            <a:tbl>
              <a:tblPr firstRow="1" bandRow="1">
                <a:tableStyleId>{1F6FD434-A498-2171-4E54-0A3067C3BB06}</a:tableStyleId>
              </a:tblPr>
              <a:tblGrid>
                <a:gridCol w="2031999">
                  <a:extLst>
                    <a:ext uri="{9D8B030D-6E8A-4147-A177-3AD203B41FA5}">
                      <a16:colId xmlns:a16="http://schemas.microsoft.com/office/drawing/2014/main" val="20000"/>
                    </a:ext>
                  </a:extLst>
                </a:gridCol>
                <a:gridCol w="2031999">
                  <a:extLst>
                    <a:ext uri="{9D8B030D-6E8A-4147-A177-3AD203B41FA5}">
                      <a16:colId xmlns:a16="http://schemas.microsoft.com/office/drawing/2014/main" val="20001"/>
                    </a:ext>
                  </a:extLst>
                </a:gridCol>
                <a:gridCol w="2031999">
                  <a:extLst>
                    <a:ext uri="{9D8B030D-6E8A-4147-A177-3AD203B41FA5}">
                      <a16:colId xmlns:a16="http://schemas.microsoft.com/office/drawing/2014/main" val="20002"/>
                    </a:ext>
                  </a:extLst>
                </a:gridCol>
                <a:gridCol w="2031998">
                  <a:extLst>
                    <a:ext uri="{9D8B030D-6E8A-4147-A177-3AD203B41FA5}">
                      <a16:colId xmlns:a16="http://schemas.microsoft.com/office/drawing/2014/main" val="20003"/>
                    </a:ext>
                  </a:extLst>
                </a:gridCol>
              </a:tblGrid>
              <a:tr h="304800">
                <a:tc>
                  <a:txBody>
                    <a:bodyPr/>
                    <a:lstStyle/>
                    <a:p>
                      <a:pPr>
                        <a:defRPr/>
                      </a:pPr>
                      <a:r>
                        <a:t>Problème de recherche</a:t>
                      </a:r>
                    </a:p>
                  </a:txBody>
                  <a:tcPr/>
                </a:tc>
                <a:tc>
                  <a:txBody>
                    <a:bodyPr/>
                    <a:lstStyle/>
                    <a:p>
                      <a:pPr>
                        <a:defRPr/>
                      </a:pPr>
                      <a:r>
                        <a:t>Équipe de recherche</a:t>
                      </a:r>
                    </a:p>
                  </a:txBody>
                  <a:tcPr/>
                </a:tc>
                <a:tc>
                  <a:txBody>
                    <a:bodyPr/>
                    <a:lstStyle/>
                    <a:p>
                      <a:pPr>
                        <a:defRPr/>
                      </a:pPr>
                      <a:r>
                        <a:t>Statut</a:t>
                      </a:r>
                    </a:p>
                  </a:txBody>
                  <a:tcPr/>
                </a:tc>
                <a:tc>
                  <a:txBody>
                    <a:bodyPr/>
                    <a:lstStyle/>
                    <a:p>
                      <a:pPr>
                        <a:defRPr/>
                      </a:pPr>
                      <a:r>
                        <a:t>Retour WG</a:t>
                      </a:r>
                    </a:p>
                  </a:txBody>
                  <a:tcPr/>
                </a:tc>
                <a:extLst>
                  <a:ext uri="{0D108BD9-81ED-4DB2-BD59-A6C34878D82A}">
                    <a16:rowId xmlns:a16="http://schemas.microsoft.com/office/drawing/2014/main" val="10000"/>
                  </a:ext>
                </a:extLst>
              </a:tr>
              <a:tr h="304800">
                <a:tc>
                  <a:txBody>
                    <a:bodyPr/>
                    <a:lstStyle/>
                    <a:p>
                      <a:pPr>
                        <a:defRPr/>
                      </a:pPr>
                      <a:endParaRPr b="0">
                        <a:solidFill>
                          <a:schemeClr val="tx1"/>
                        </a:solidFill>
                      </a:endParaRPr>
                    </a:p>
                    <a:p>
                      <a:pPr>
                        <a:defRPr/>
                      </a:pPr>
                      <a:r>
                        <a:rPr sz="1400" b="0" i="0" u="none">
                          <a:solidFill>
                            <a:schemeClr val="tx1"/>
                          </a:solidFill>
                          <a:latin typeface="Arial"/>
                          <a:ea typeface="Arial"/>
                          <a:cs typeface="Arial"/>
                        </a:rPr>
                        <a:t>Méthodologie   d’implémentation des normes juridiques </a:t>
                      </a:r>
                      <a:endParaRPr b="0">
                        <a:solidFill>
                          <a:schemeClr val="tx1"/>
                        </a:solidFill>
                      </a:endParaRPr>
                    </a:p>
                  </a:txBody>
                  <a:tcPr/>
                </a:tc>
                <a:tc>
                  <a:txBody>
                    <a:bodyPr/>
                    <a:lstStyle/>
                    <a:p>
                      <a:pPr>
                        <a:defRPr/>
                      </a:pPr>
                      <a:endParaRPr b="0">
                        <a:solidFill>
                          <a:schemeClr val="tx1"/>
                        </a:solidFill>
                      </a:endParaRPr>
                    </a:p>
                    <a:p>
                      <a:pPr>
                        <a:defRPr/>
                      </a:pPr>
                      <a:r>
                        <a:rPr sz="1400" b="0" i="0" u="none">
                          <a:solidFill>
                            <a:schemeClr val="tx1"/>
                          </a:solidFill>
                          <a:latin typeface="Arial"/>
                          <a:ea typeface="Arial"/>
                          <a:cs typeface="Arial"/>
                        </a:rPr>
                        <a:t>UNamur</a:t>
                      </a:r>
                      <a:endParaRPr b="0">
                        <a:solidFill>
                          <a:schemeClr val="tx1"/>
                        </a:solidFill>
                      </a:endParaRPr>
                    </a:p>
                  </a:txBody>
                  <a:tcPr/>
                </a:tc>
                <a:tc>
                  <a:txBody>
                    <a:bodyPr/>
                    <a:lstStyle/>
                    <a:p>
                      <a:pPr>
                        <a:defRPr/>
                      </a:pPr>
                      <a:endParaRPr b="0">
                        <a:solidFill>
                          <a:schemeClr val="tx1"/>
                        </a:solidFill>
                      </a:endParaRPr>
                    </a:p>
                    <a:p>
                      <a:pPr>
                        <a:defRPr/>
                      </a:pPr>
                      <a:r>
                        <a:rPr sz="1400" b="0" i="0" u="none">
                          <a:solidFill>
                            <a:schemeClr val="tx1"/>
                          </a:solidFill>
                          <a:latin typeface="Arial"/>
                          <a:ea typeface="Arial"/>
                          <a:cs typeface="Arial"/>
                        </a:rPr>
                        <a:t>En   cours</a:t>
                      </a:r>
                      <a:endParaRPr b="0">
                        <a:solidFill>
                          <a:schemeClr val="tx1"/>
                        </a:solidFill>
                      </a:endParaRPr>
                    </a:p>
                  </a:txBody>
                  <a:tcPr/>
                </a:tc>
                <a:tc>
                  <a:txBody>
                    <a:bodyPr/>
                    <a:lstStyle/>
                    <a:p>
                      <a:pPr>
                        <a:defRPr/>
                      </a:pPr>
                      <a:endParaRPr/>
                    </a:p>
                  </a:txBody>
                  <a:tcPr/>
                </a:tc>
                <a:extLst>
                  <a:ext uri="{0D108BD9-81ED-4DB2-BD59-A6C34878D82A}">
                    <a16:rowId xmlns:a16="http://schemas.microsoft.com/office/drawing/2014/main" val="10001"/>
                  </a:ext>
                </a:extLst>
              </a:tr>
              <a:tr h="304800">
                <a:tc>
                  <a:txBody>
                    <a:bodyPr/>
                    <a:lstStyle/>
                    <a:p>
                      <a:pPr>
                        <a:defRPr/>
                      </a:pPr>
                      <a:endParaRPr/>
                    </a:p>
                    <a:p>
                      <a:pPr>
                        <a:defRPr/>
                      </a:pPr>
                      <a:r>
                        <a:rPr sz="1400" b="0" i="0" u="none">
                          <a:solidFill>
                            <a:srgbClr val="000000"/>
                          </a:solidFill>
                          <a:latin typeface="Arial"/>
                          <a:ea typeface="Arial"/>
                          <a:cs typeface="Arial"/>
                        </a:rPr>
                        <a:t>Les algorithmes d’anonymisation</a:t>
                      </a:r>
                      <a:endParaRPr/>
                    </a:p>
                  </a:txBody>
                  <a:tcPr/>
                </a:tc>
                <a:tc>
                  <a:txBody>
                    <a:bodyPr/>
                    <a:lstStyle/>
                    <a:p>
                      <a:pPr>
                        <a:defRPr/>
                      </a:pPr>
                      <a:endParaRPr/>
                    </a:p>
                    <a:p>
                      <a:pPr>
                        <a:defRPr/>
                      </a:pPr>
                      <a:r>
                        <a:rPr sz="1400" b="0" i="0" u="none">
                          <a:solidFill>
                            <a:srgbClr val="000000"/>
                          </a:solidFill>
                          <a:latin typeface="Arial"/>
                          <a:ea typeface="Arial"/>
                          <a:cs typeface="Arial"/>
                        </a:rPr>
                        <a:t>UCLouvain-UNamur</a:t>
                      </a:r>
                      <a:endParaRPr/>
                    </a:p>
                  </a:txBody>
                  <a:tcPr/>
                </a:tc>
                <a:tc>
                  <a:txBody>
                    <a:bodyPr/>
                    <a:lstStyle/>
                    <a:p>
                      <a:pPr>
                        <a:defRPr/>
                      </a:pPr>
                      <a:endParaRPr/>
                    </a:p>
                    <a:p>
                      <a:pPr>
                        <a:defRPr/>
                      </a:pPr>
                      <a:r>
                        <a:rPr sz="1400" b="0" i="0" u="none">
                          <a:solidFill>
                            <a:srgbClr val="000000"/>
                          </a:solidFill>
                          <a:latin typeface="Arial"/>
                          <a:ea typeface="Arial"/>
                          <a:cs typeface="Arial"/>
                        </a:rPr>
                        <a:t>En   cours – Première réunion planifiée juin 2023</a:t>
                      </a:r>
                      <a:endParaRPr/>
                    </a:p>
                  </a:txBody>
                  <a:tcPr/>
                </a:tc>
                <a:tc>
                  <a:txBody>
                    <a:bodyPr/>
                    <a:lstStyle/>
                    <a:p>
                      <a:pPr>
                        <a:defRPr/>
                      </a:pPr>
                      <a:endParaRPr/>
                    </a:p>
                  </a:txBody>
                  <a:tcPr/>
                </a:tc>
                <a:extLst>
                  <a:ext uri="{0D108BD9-81ED-4DB2-BD59-A6C34878D82A}">
                    <a16:rowId xmlns:a16="http://schemas.microsoft.com/office/drawing/2014/main" val="10002"/>
                  </a:ext>
                </a:extLst>
              </a:tr>
              <a:tr h="304800">
                <a:tc>
                  <a:txBody>
                    <a:bodyPr/>
                    <a:lstStyle/>
                    <a:p>
                      <a:pPr>
                        <a:defRPr/>
                      </a:pPr>
                      <a:endParaRPr/>
                    </a:p>
                  </a:txBody>
                  <a:tcPr/>
                </a:tc>
                <a:tc>
                  <a:txBody>
                    <a:bodyPr/>
                    <a:lstStyle/>
                    <a:p>
                      <a:pPr>
                        <a:defRPr/>
                      </a:pPr>
                      <a:endParaRPr/>
                    </a:p>
                  </a:txBody>
                  <a:tcPr/>
                </a:tc>
                <a:tc>
                  <a:txBody>
                    <a:bodyPr/>
                    <a:lstStyle/>
                    <a:p>
                      <a:pPr>
                        <a:defRPr/>
                      </a:pPr>
                      <a:endParaRPr/>
                    </a:p>
                  </a:txBody>
                  <a:tcPr/>
                </a:tc>
                <a:tc>
                  <a:txBody>
                    <a:bodyPr/>
                    <a:lstStyle/>
                    <a:p>
                      <a:pPr>
                        <a:defRPr/>
                      </a:pPr>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2" name="Google Shape;304;p31"/>
          <p:cNvCxnSpPr>
            <a:cxnSpLocks/>
          </p:cNvCxnSpPr>
          <p:nvPr/>
        </p:nvCxnSpPr>
        <p:spPr bwMode="auto">
          <a:xfrm>
            <a:off x="280219" y="646771"/>
            <a:ext cx="9163584"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8" name="ZoneTexte 7"/>
          <p:cNvSpPr txBox="1"/>
          <p:nvPr/>
        </p:nvSpPr>
        <p:spPr bwMode="auto">
          <a:xfrm>
            <a:off x="814038" y="211107"/>
            <a:ext cx="1301293" cy="457560"/>
          </a:xfrm>
          <a:prstGeom prst="rect">
            <a:avLst/>
          </a:prstGeom>
          <a:noFill/>
        </p:spPr>
        <p:txBody>
          <a:bodyPr wrap="none" rtlCol="0">
            <a:spAutoFit/>
          </a:bodyPr>
          <a:lstStyle/>
          <a:p>
            <a:pPr>
              <a:defRPr/>
            </a:pPr>
            <a:r>
              <a:rPr lang="fr-FR" sz="2400" b="1" dirty="0">
                <a:latin typeface="Viga"/>
                <a:ea typeface="Roboto"/>
              </a:rPr>
              <a:t>Agenda</a:t>
            </a:r>
            <a:endParaRPr b="1" dirty="0"/>
          </a:p>
        </p:txBody>
      </p:sp>
      <p:sp>
        <p:nvSpPr>
          <p:cNvPr id="6" name="Google Shape;296;p30"/>
          <p:cNvSpPr txBox="1"/>
          <p:nvPr/>
        </p:nvSpPr>
        <p:spPr bwMode="auto">
          <a:xfrm>
            <a:off x="814038" y="1108436"/>
            <a:ext cx="7322400" cy="3262199"/>
          </a:xfrm>
          <a:prstGeom prst="rect">
            <a:avLst/>
          </a:prstGeom>
        </p:spPr>
        <p:txBody>
          <a:bodyPr spcFirstLastPara="1" wrap="square" lIns="91425" tIns="91425" rIns="91425" bIns="91425"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261850" indent="-261850">
              <a:buFont typeface="Arial"/>
              <a:buChar char="•"/>
              <a:defRPr/>
            </a:pPr>
            <a:r>
              <a:rPr lang="fr-BE" sz="1800" b="0" i="0" u="none" strike="noStrike" cap="none" spc="0" dirty="0">
                <a:solidFill>
                  <a:srgbClr val="000000"/>
                </a:solidFill>
                <a:latin typeface="DM Sans"/>
                <a:ea typeface="Times New Roman"/>
                <a:cs typeface="DM Sans"/>
              </a:rPr>
              <a:t>Rappel comité de Valorisation</a:t>
            </a:r>
            <a:endParaRPr lang="fr-BE" sz="1800" b="0" i="0" u="none" strike="noStrike" cap="none" spc="0" dirty="0">
              <a:solidFill>
                <a:srgbClr val="000000"/>
              </a:solidFill>
              <a:latin typeface="DM Sans"/>
              <a:cs typeface="DM Sans"/>
            </a:endParaRPr>
          </a:p>
          <a:p>
            <a:pPr marL="261850" indent="-261850">
              <a:buFont typeface="Arial"/>
              <a:buChar char="•"/>
              <a:defRPr/>
            </a:pPr>
            <a:endParaRPr lang="fr-BE" sz="1800" b="0" i="0" u="none" strike="noStrike" cap="none" spc="0" dirty="0">
              <a:solidFill>
                <a:srgbClr val="000000"/>
              </a:solidFill>
              <a:latin typeface="DM Sans"/>
              <a:ea typeface="Times New Roman"/>
              <a:cs typeface="DM Sans"/>
            </a:endParaRPr>
          </a:p>
          <a:p>
            <a:pPr marL="261850" indent="-261850">
              <a:buFont typeface="Arial"/>
              <a:buChar char="•"/>
              <a:defRPr/>
            </a:pPr>
            <a:r>
              <a:rPr lang="fr-BE" sz="1800" b="0" i="0" u="none" strike="noStrike" cap="none" spc="0" dirty="0">
                <a:solidFill>
                  <a:srgbClr val="000000"/>
                </a:solidFill>
                <a:latin typeface="DM Sans"/>
                <a:ea typeface="Times New Roman"/>
                <a:cs typeface="DM Sans"/>
              </a:rPr>
              <a:t>Statut sur les défis collectifs industriels et les groupes de travail</a:t>
            </a:r>
          </a:p>
          <a:p>
            <a:pPr marL="261850" indent="-261850">
              <a:buFont typeface="Arial"/>
              <a:buChar char="•"/>
              <a:defRPr/>
            </a:pPr>
            <a:endParaRPr lang="fr-BE" sz="1800" b="0" i="0" u="none" strike="noStrike" cap="none" spc="0" dirty="0">
              <a:solidFill>
                <a:srgbClr val="000000"/>
              </a:solidFill>
              <a:latin typeface="DM Sans"/>
              <a:ea typeface="Times New Roman"/>
              <a:cs typeface="DM Sans"/>
            </a:endParaRPr>
          </a:p>
          <a:p>
            <a:pPr marL="261850" indent="-261850">
              <a:buFont typeface="Arial"/>
              <a:buChar char="•"/>
              <a:defRPr/>
            </a:pPr>
            <a:r>
              <a:rPr lang="fr-BE" sz="1800" b="0" i="0" u="none" strike="noStrike" cap="none" spc="0" dirty="0">
                <a:solidFill>
                  <a:srgbClr val="000000"/>
                </a:solidFill>
                <a:latin typeface="DM Sans"/>
                <a:ea typeface="Times New Roman"/>
                <a:cs typeface="DM Sans"/>
              </a:rPr>
              <a:t>Point sur la </a:t>
            </a:r>
            <a:r>
              <a:rPr lang="fr-BE" sz="1800" b="0" i="0" u="none" strike="noStrike" cap="none" spc="0" dirty="0" err="1">
                <a:solidFill>
                  <a:srgbClr val="000000"/>
                </a:solidFill>
                <a:latin typeface="DM Sans"/>
                <a:ea typeface="Times New Roman"/>
                <a:cs typeface="DM Sans"/>
              </a:rPr>
              <a:t>factory</a:t>
            </a:r>
            <a:r>
              <a:rPr lang="fr-BE" sz="1800" b="0" i="0" u="none" strike="noStrike" cap="none" spc="0" dirty="0">
                <a:solidFill>
                  <a:srgbClr val="000000"/>
                </a:solidFill>
                <a:latin typeface="DM Sans"/>
                <a:ea typeface="Times New Roman"/>
                <a:cs typeface="DM Sans"/>
              </a:rPr>
              <a:t> et l'amélioration de la maturité des résultats</a:t>
            </a:r>
            <a:r>
              <a:rPr lang="fr-BE" sz="1800" b="0" i="0" u="none" strike="noStrike" cap="none" spc="0" dirty="0">
                <a:solidFill>
                  <a:srgbClr val="000000"/>
                </a:solidFill>
                <a:latin typeface="DM Sans"/>
                <a:cs typeface="DM Sans"/>
              </a:rPr>
              <a:t> (</a:t>
            </a:r>
            <a:r>
              <a:rPr lang="fr-BE" sz="1800" b="0" i="0" u="none" strike="noStrike" cap="none" spc="0" dirty="0" err="1">
                <a:solidFill>
                  <a:srgbClr val="000000"/>
                </a:solidFill>
                <a:latin typeface="DM Sans"/>
                <a:cs typeface="DM Sans"/>
              </a:rPr>
              <a:t>MatMax</a:t>
            </a:r>
            <a:r>
              <a:rPr lang="fr-BE" sz="1800" b="0" i="0" u="none" strike="noStrike" cap="none" spc="0" dirty="0">
                <a:solidFill>
                  <a:srgbClr val="000000"/>
                </a:solidFill>
                <a:latin typeface="DM Sans"/>
                <a:cs typeface="DM Sans"/>
              </a:rPr>
              <a:t>) - WSL</a:t>
            </a:r>
          </a:p>
          <a:p>
            <a:pPr marL="261850" indent="-261850">
              <a:buFont typeface="Arial"/>
              <a:buChar char="•"/>
              <a:defRPr/>
            </a:pPr>
            <a:endParaRPr lang="fr-BE" sz="1800" b="0" i="0" u="none" strike="noStrike" cap="none" spc="0" dirty="0">
              <a:solidFill>
                <a:srgbClr val="000000"/>
              </a:solidFill>
              <a:latin typeface="DM Sans"/>
              <a:cs typeface="DM Sans"/>
            </a:endParaRPr>
          </a:p>
          <a:p>
            <a:pPr marL="261850" indent="-261850">
              <a:buFont typeface="Arial"/>
              <a:buChar char="•"/>
              <a:defRPr/>
            </a:pPr>
            <a:r>
              <a:rPr lang="fr-BE" sz="1800" b="0" i="0" u="none" strike="noStrike" cap="none" spc="0" dirty="0">
                <a:solidFill>
                  <a:srgbClr val="000000"/>
                </a:solidFill>
                <a:latin typeface="DM Sans"/>
                <a:cs typeface="DM Sans"/>
              </a:rPr>
              <a:t>D</a:t>
            </a:r>
            <a:r>
              <a:rPr lang="fr-BE" sz="1800" b="0" i="0" u="none" strike="noStrike" cap="none" spc="0" dirty="0">
                <a:solidFill>
                  <a:srgbClr val="000000"/>
                </a:solidFill>
                <a:latin typeface="DM Sans"/>
                <a:ea typeface="Times New Roman"/>
                <a:cs typeface="DM Sans"/>
              </a:rPr>
              <a:t>iscussion             </a:t>
            </a:r>
            <a:endParaRPr lang="fr-BE" sz="1800" b="0" i="0" u="none" strike="noStrike" cap="none" spc="0" dirty="0">
              <a:solidFill>
                <a:srgbClr val="000000"/>
              </a:solidFill>
              <a:latin typeface="DM Sans"/>
              <a:cs typeface="DM Sans"/>
            </a:endParaRPr>
          </a:p>
          <a:p>
            <a:pPr marL="261850" indent="-261850">
              <a:buFont typeface="Arial"/>
              <a:buChar char="•"/>
              <a:defRPr/>
            </a:pPr>
            <a:endParaRPr lang="fr-BE" sz="1800" b="0" i="0" u="none" strike="noStrike" cap="none" spc="0" dirty="0">
              <a:solidFill>
                <a:srgbClr val="000000"/>
              </a:solidFill>
              <a:latin typeface="DM Sans"/>
              <a:cs typeface="DM Sans"/>
            </a:endParaRPr>
          </a:p>
          <a:p>
            <a:pPr marL="261850" indent="-261850">
              <a:buFont typeface="Arial"/>
              <a:buChar char="•"/>
              <a:defRPr/>
            </a:pPr>
            <a:r>
              <a:rPr lang="fr-BE" sz="1800" b="0" i="0" u="none" strike="noStrike" cap="none" spc="0" dirty="0">
                <a:solidFill>
                  <a:srgbClr val="000000"/>
                </a:solidFill>
                <a:latin typeface="DM Sans"/>
                <a:cs typeface="DM Sans"/>
              </a:rPr>
              <a:t>P</a:t>
            </a:r>
            <a:r>
              <a:rPr lang="fr-BE" sz="1800" b="0" i="0" u="none" strike="noStrike" cap="none" spc="0" dirty="0">
                <a:solidFill>
                  <a:srgbClr val="000000"/>
                </a:solidFill>
                <a:latin typeface="DM Sans"/>
                <a:ea typeface="Times New Roman"/>
                <a:cs typeface="DM Sans"/>
              </a:rPr>
              <a:t>lanification de la prochaine réunion</a:t>
            </a:r>
            <a:endParaRPr lang="fr-BE" sz="1800" b="0" i="0" u="none" strike="noStrike" cap="none" spc="0" dirty="0">
              <a:solidFill>
                <a:srgbClr val="000000"/>
              </a:solidFill>
              <a:latin typeface="DM Sans"/>
              <a:cs typeface="DM Sans"/>
            </a:endParaRPr>
          </a:p>
        </p:txBody>
      </p:sp>
      <p:pic>
        <p:nvPicPr>
          <p:cNvPr id="9" name="Image 8" descr="Une image contenant texte&#10;&#10;Description générée automatiquement"/>
          <p:cNvPicPr>
            <a:picLocks noChangeAspect="1"/>
          </p:cNvPicPr>
          <p:nvPr/>
        </p:nvPicPr>
        <p:blipFill>
          <a:blip r:embed="rId2"/>
          <a:stretch/>
        </p:blipFill>
        <p:spPr bwMode="auto">
          <a:xfrm>
            <a:off x="8223158" y="132628"/>
            <a:ext cx="596112" cy="46114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EB7E33"/>
            </a:gs>
            <a:gs pos="100000">
              <a:srgbClr val="AEDBDD"/>
            </a:gs>
          </a:gsLst>
          <a:lin ang="5400012" scaled="0"/>
        </a:gradFill>
        <a:effectLst/>
      </p:bgPr>
    </p:bg>
    <p:spTree>
      <p:nvGrpSpPr>
        <p:cNvPr id="1" name=""/>
        <p:cNvGrpSpPr/>
        <p:nvPr/>
      </p:nvGrpSpPr>
      <p:grpSpPr bwMode="auto">
        <a:xfrm>
          <a:off x="0" y="0"/>
          <a:ext cx="0" cy="0"/>
          <a:chOff x="0" y="0"/>
          <a:chExt cx="0" cy="0"/>
        </a:xfrm>
      </p:grpSpPr>
      <p:sp>
        <p:nvSpPr>
          <p:cNvPr id="933251753" name="Google Shape;1650;p44"/>
          <p:cNvSpPr txBox="1">
            <a:spLocks noGrp="1"/>
          </p:cNvSpPr>
          <p:nvPr>
            <p:ph type="title"/>
          </p:nvPr>
        </p:nvSpPr>
        <p:spPr bwMode="auto">
          <a:xfrm>
            <a:off x="961874" y="1458973"/>
            <a:ext cx="7364865" cy="1671899"/>
          </a:xfrm>
          <a:prstGeom prst="rect">
            <a:avLst/>
          </a:prstGeom>
        </p:spPr>
        <p:txBody>
          <a:bodyPr spcFirstLastPara="1" wrap="square" lIns="91423" tIns="91423" rIns="91423" bIns="91423" anchor="ctr" anchorCtr="0">
            <a:noAutofit/>
          </a:bodyPr>
          <a:lstStyle/>
          <a:p>
            <a:pPr marL="0" lvl="0" indent="0" algn="ctr">
              <a:spcBef>
                <a:spcPts val="0"/>
              </a:spcBef>
              <a:spcAft>
                <a:spcPts val="0"/>
              </a:spcAft>
              <a:buNone/>
              <a:defRPr/>
            </a:pPr>
            <a:r>
              <a:rPr lang="en"/>
              <a:t>Montée en maturité des briques technologiques dans la Factory</a:t>
            </a:r>
            <a:endParaRPr/>
          </a:p>
        </p:txBody>
      </p:sp>
      <p:sp>
        <p:nvSpPr>
          <p:cNvPr id="1345057173" name="Google Shape;1652;p44"/>
          <p:cNvSpPr txBox="1"/>
          <p:nvPr/>
        </p:nvSpPr>
        <p:spPr bwMode="auto">
          <a:xfrm>
            <a:off x="3243150" y="792424"/>
            <a:ext cx="2657700" cy="792599"/>
          </a:xfrm>
          <a:prstGeom prst="rect">
            <a:avLst/>
          </a:prstGeom>
          <a:noFill/>
          <a:ln>
            <a:noFill/>
          </a:ln>
        </p:spPr>
        <p:txBody>
          <a:bodyPr spcFirstLastPara="1" wrap="square" lIns="91423" tIns="91423" rIns="91423" bIns="91423" anchor="b"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lt2"/>
              </a:buClr>
              <a:buSzPts val="4800"/>
              <a:buFont typeface="Viga"/>
              <a:buNone/>
              <a:defRPr sz="4800" b="0" i="0" u="none" strike="noStrike" cap="none">
                <a:solidFill>
                  <a:schemeClr val="lt2"/>
                </a:solidFill>
                <a:latin typeface="Viga"/>
                <a:ea typeface="Viga"/>
                <a:cs typeface="Viga"/>
              </a:defRPr>
            </a:lvl1pPr>
            <a:lvl2pPr marR="0" lvl="1" algn="l">
              <a:lnSpc>
                <a:spcPct val="100000"/>
              </a:lnSpc>
              <a:spcBef>
                <a:spcPts val="0"/>
              </a:spcBef>
              <a:spcAft>
                <a:spcPts val="0"/>
              </a:spcAft>
              <a:buClr>
                <a:schemeClr val="lt2"/>
              </a:buClr>
              <a:buSzPts val="4800"/>
              <a:buFont typeface="Arial"/>
              <a:buNone/>
              <a:defRPr sz="4800" b="0" i="0" u="none" strike="noStrike" cap="none">
                <a:solidFill>
                  <a:schemeClr val="lt2"/>
                </a:solidFill>
                <a:latin typeface="Arial"/>
                <a:ea typeface="Arial"/>
                <a:cs typeface="Arial"/>
              </a:defRPr>
            </a:lvl2pPr>
            <a:lvl3pPr marR="0" lvl="2" algn="l">
              <a:lnSpc>
                <a:spcPct val="100000"/>
              </a:lnSpc>
              <a:spcBef>
                <a:spcPts val="0"/>
              </a:spcBef>
              <a:spcAft>
                <a:spcPts val="0"/>
              </a:spcAft>
              <a:buClr>
                <a:schemeClr val="lt2"/>
              </a:buClr>
              <a:buSzPts val="4800"/>
              <a:buFont typeface="Arial"/>
              <a:buNone/>
              <a:defRPr sz="4800" b="0" i="0" u="none" strike="noStrike" cap="none">
                <a:solidFill>
                  <a:schemeClr val="lt2"/>
                </a:solidFill>
                <a:latin typeface="Arial"/>
                <a:ea typeface="Arial"/>
                <a:cs typeface="Arial"/>
              </a:defRPr>
            </a:lvl3pPr>
            <a:lvl4pPr marR="0" lvl="3" algn="l">
              <a:lnSpc>
                <a:spcPct val="100000"/>
              </a:lnSpc>
              <a:spcBef>
                <a:spcPts val="0"/>
              </a:spcBef>
              <a:spcAft>
                <a:spcPts val="0"/>
              </a:spcAft>
              <a:buClr>
                <a:schemeClr val="lt2"/>
              </a:buClr>
              <a:buSzPts val="4800"/>
              <a:buFont typeface="Arial"/>
              <a:buNone/>
              <a:defRPr sz="4800" b="0" i="0" u="none" strike="noStrike" cap="none">
                <a:solidFill>
                  <a:schemeClr val="lt2"/>
                </a:solidFill>
                <a:latin typeface="Arial"/>
                <a:ea typeface="Arial"/>
                <a:cs typeface="Arial"/>
              </a:defRPr>
            </a:lvl4pPr>
            <a:lvl5pPr marR="0" lvl="4" algn="l">
              <a:lnSpc>
                <a:spcPct val="100000"/>
              </a:lnSpc>
              <a:spcBef>
                <a:spcPts val="0"/>
              </a:spcBef>
              <a:spcAft>
                <a:spcPts val="0"/>
              </a:spcAft>
              <a:buClr>
                <a:schemeClr val="lt2"/>
              </a:buClr>
              <a:buSzPts val="4800"/>
              <a:buFont typeface="Arial"/>
              <a:buNone/>
              <a:defRPr sz="4800" b="0" i="0" u="none" strike="noStrike" cap="none">
                <a:solidFill>
                  <a:schemeClr val="lt2"/>
                </a:solidFill>
                <a:latin typeface="Arial"/>
                <a:ea typeface="Arial"/>
                <a:cs typeface="Arial"/>
              </a:defRPr>
            </a:lvl5pPr>
            <a:lvl6pPr marR="0" lvl="5" algn="l">
              <a:lnSpc>
                <a:spcPct val="100000"/>
              </a:lnSpc>
              <a:spcBef>
                <a:spcPts val="0"/>
              </a:spcBef>
              <a:spcAft>
                <a:spcPts val="0"/>
              </a:spcAft>
              <a:buClr>
                <a:schemeClr val="lt2"/>
              </a:buClr>
              <a:buSzPts val="4800"/>
              <a:buFont typeface="Arial"/>
              <a:buNone/>
              <a:defRPr sz="4800" b="0" i="0" u="none" strike="noStrike" cap="none">
                <a:solidFill>
                  <a:schemeClr val="lt2"/>
                </a:solidFill>
                <a:latin typeface="Arial"/>
                <a:ea typeface="Arial"/>
                <a:cs typeface="Arial"/>
              </a:defRPr>
            </a:lvl6pPr>
            <a:lvl7pPr marR="0" lvl="6" algn="l">
              <a:lnSpc>
                <a:spcPct val="100000"/>
              </a:lnSpc>
              <a:spcBef>
                <a:spcPts val="0"/>
              </a:spcBef>
              <a:spcAft>
                <a:spcPts val="0"/>
              </a:spcAft>
              <a:buClr>
                <a:schemeClr val="lt2"/>
              </a:buClr>
              <a:buSzPts val="4800"/>
              <a:buFont typeface="Arial"/>
              <a:buNone/>
              <a:defRPr sz="4800" b="0" i="0" u="none" strike="noStrike" cap="none">
                <a:solidFill>
                  <a:schemeClr val="lt2"/>
                </a:solidFill>
                <a:latin typeface="Arial"/>
                <a:ea typeface="Arial"/>
                <a:cs typeface="Arial"/>
              </a:defRPr>
            </a:lvl7pPr>
            <a:lvl8pPr marR="0" lvl="7" algn="l">
              <a:lnSpc>
                <a:spcPct val="100000"/>
              </a:lnSpc>
              <a:spcBef>
                <a:spcPts val="0"/>
              </a:spcBef>
              <a:spcAft>
                <a:spcPts val="0"/>
              </a:spcAft>
              <a:buClr>
                <a:schemeClr val="lt2"/>
              </a:buClr>
              <a:buSzPts val="4800"/>
              <a:buFont typeface="Arial"/>
              <a:buNone/>
              <a:defRPr sz="4800" b="0" i="0" u="none" strike="noStrike" cap="none">
                <a:solidFill>
                  <a:schemeClr val="lt2"/>
                </a:solidFill>
                <a:latin typeface="Arial"/>
                <a:ea typeface="Arial"/>
                <a:cs typeface="Arial"/>
              </a:defRPr>
            </a:lvl8pPr>
            <a:lvl9pPr marR="0" lvl="8" algn="l">
              <a:lnSpc>
                <a:spcPct val="100000"/>
              </a:lnSpc>
              <a:spcBef>
                <a:spcPts val="0"/>
              </a:spcBef>
              <a:spcAft>
                <a:spcPts val="0"/>
              </a:spcAft>
              <a:buClr>
                <a:schemeClr val="lt2"/>
              </a:buClr>
              <a:buSzPts val="4800"/>
              <a:buFont typeface="Arial"/>
              <a:buNone/>
              <a:defRPr sz="4800" b="0" i="0" u="none" strike="noStrike" cap="none">
                <a:solidFill>
                  <a:schemeClr val="lt2"/>
                </a:solidFill>
                <a:latin typeface="Arial"/>
                <a:ea typeface="Arial"/>
                <a:cs typeface="Arial"/>
              </a:defRPr>
            </a:lvl9pPr>
          </a:lstStyle>
          <a:p>
            <a:pPr algn="ctr">
              <a:defRPr/>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50457071" name="Google Shape;304;p31"/>
          <p:cNvCxnSpPr>
            <a:cxnSpLocks/>
          </p:cNvCxnSpPr>
          <p:nvPr/>
        </p:nvCxnSpPr>
        <p:spPr bwMode="auto">
          <a:xfrm>
            <a:off x="232952" y="627534"/>
            <a:ext cx="9019568"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1853287594" name="ZoneTexte 7"/>
          <p:cNvSpPr txBox="1"/>
          <p:nvPr/>
        </p:nvSpPr>
        <p:spPr bwMode="auto">
          <a:xfrm>
            <a:off x="467544" y="25881"/>
            <a:ext cx="9070520" cy="830997"/>
          </a:xfrm>
          <a:prstGeom prst="rect">
            <a:avLst/>
          </a:prstGeom>
          <a:noFill/>
        </p:spPr>
        <p:txBody>
          <a:bodyPr wrap="square" rtlCol="0">
            <a:spAutoFit/>
          </a:bodyPr>
          <a:lstStyle/>
          <a:p>
            <a:pPr>
              <a:defRPr/>
            </a:pPr>
            <a:r>
              <a:rPr lang="en-US" sz="2400" b="1" dirty="0">
                <a:latin typeface="Viga"/>
                <a:ea typeface="Roboto"/>
              </a:rPr>
              <a:t>Montée </a:t>
            </a:r>
            <a:r>
              <a:rPr lang="en-US" sz="2400" b="1" dirty="0" err="1">
                <a:latin typeface="Viga"/>
                <a:ea typeface="Roboto"/>
              </a:rPr>
              <a:t>en</a:t>
            </a:r>
            <a:r>
              <a:rPr lang="en-US" sz="2400" b="1" dirty="0">
                <a:latin typeface="Viga"/>
                <a:ea typeface="Roboto"/>
              </a:rPr>
              <a:t> </a:t>
            </a:r>
            <a:r>
              <a:rPr lang="en-US" sz="2400" b="1" dirty="0" err="1">
                <a:latin typeface="Viga"/>
                <a:ea typeface="Roboto"/>
              </a:rPr>
              <a:t>Maturité</a:t>
            </a:r>
            <a:r>
              <a:rPr lang="en-US" sz="2400" b="1" dirty="0">
                <a:latin typeface="Viga"/>
                <a:ea typeface="Roboto"/>
              </a:rPr>
              <a:t> des </a:t>
            </a:r>
            <a:r>
              <a:rPr lang="en-US" sz="2400" b="1" dirty="0" err="1">
                <a:latin typeface="Viga"/>
                <a:ea typeface="Roboto"/>
              </a:rPr>
              <a:t>Briques</a:t>
            </a:r>
            <a:r>
              <a:rPr lang="en-US" sz="2400" b="1" dirty="0">
                <a:latin typeface="Viga"/>
                <a:ea typeface="Roboto"/>
              </a:rPr>
              <a:t> </a:t>
            </a:r>
            <a:r>
              <a:rPr lang="en-US" sz="2400" b="1" dirty="0" err="1">
                <a:latin typeface="Viga"/>
                <a:ea typeface="Roboto"/>
              </a:rPr>
              <a:t>Technologiques</a:t>
            </a:r>
            <a:r>
              <a:rPr lang="en-US" sz="2400" b="1" dirty="0">
                <a:latin typeface="Viga"/>
                <a:ea typeface="Roboto"/>
              </a:rPr>
              <a:t> </a:t>
            </a:r>
          </a:p>
          <a:p>
            <a:pPr>
              <a:defRPr/>
            </a:pPr>
            <a:r>
              <a:rPr lang="en-US" sz="2400" b="1" dirty="0">
                <a:latin typeface="Viga"/>
                <a:ea typeface="Roboto"/>
              </a:rPr>
              <a:t>dans la Factory</a:t>
            </a:r>
            <a:endParaRPr sz="2400" b="1" dirty="0">
              <a:latin typeface="Viga"/>
              <a:ea typeface="Roboto"/>
            </a:endParaRPr>
          </a:p>
        </p:txBody>
      </p:sp>
      <p:pic>
        <p:nvPicPr>
          <p:cNvPr id="817748486" name="Image 8" descr="Une image contenant texte&#10;&#10;Description générée automatiquement"/>
          <p:cNvPicPr>
            <a:picLocks noChangeAspect="1"/>
          </p:cNvPicPr>
          <p:nvPr/>
        </p:nvPicPr>
        <p:blipFill>
          <a:blip r:embed="rId2"/>
          <a:stretch/>
        </p:blipFill>
        <p:spPr bwMode="auto">
          <a:xfrm>
            <a:off x="8223156" y="126549"/>
            <a:ext cx="596109" cy="461142"/>
          </a:xfrm>
          <a:prstGeom prst="rect">
            <a:avLst/>
          </a:prstGeom>
        </p:spPr>
      </p:pic>
      <p:sp>
        <p:nvSpPr>
          <p:cNvPr id="3" name="Google Shape;118;p19">
            <a:extLst>
              <a:ext uri="{FF2B5EF4-FFF2-40B4-BE49-F238E27FC236}">
                <a16:creationId xmlns:a16="http://schemas.microsoft.com/office/drawing/2014/main" id="{36C6AF93-EDE2-7A3B-EEEE-D51771723488}"/>
              </a:ext>
            </a:extLst>
          </p:cNvPr>
          <p:cNvSpPr txBox="1">
            <a:spLocks/>
          </p:cNvSpPr>
          <p:nvPr/>
        </p:nvSpPr>
        <p:spPr>
          <a:xfrm>
            <a:off x="611560" y="1164781"/>
            <a:ext cx="7416824" cy="1334961"/>
          </a:xfrm>
          <a:prstGeom prst="rect">
            <a:avLst/>
          </a:prstGeom>
          <a:noFill/>
          <a:ln>
            <a:noFill/>
          </a:ln>
        </p:spPr>
        <p:txBody>
          <a:bodyPr spcFirstLastPara="1" wrap="square" lIns="68575" tIns="34275" rIns="68575" bIns="34275" anchor="t" anchorCtr="0">
            <a:norm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27000" indent="-152400" rtl="0">
              <a:lnSpc>
                <a:spcPct val="90000"/>
              </a:lnSpc>
              <a:buClr>
                <a:schemeClr val="dk1"/>
              </a:buClr>
              <a:buSzPts val="2400"/>
              <a:buFont typeface="Arial"/>
              <a:buChar char="●"/>
            </a:pPr>
            <a:r>
              <a:rPr lang="nl-BE" sz="1600" dirty="0">
                <a:latin typeface="DM Sans"/>
              </a:rPr>
              <a:t>Statut Factory: </a:t>
            </a:r>
            <a:endParaRPr lang="fr-BE" sz="1600" dirty="0">
              <a:latin typeface="DM Sans"/>
            </a:endParaRPr>
          </a:p>
          <a:p>
            <a:pPr marL="381000" lvl="1" indent="-127000" rtl="0">
              <a:lnSpc>
                <a:spcPct val="90000"/>
              </a:lnSpc>
              <a:spcBef>
                <a:spcPts val="300"/>
              </a:spcBef>
              <a:buClr>
                <a:schemeClr val="dk1"/>
              </a:buClr>
              <a:buSzPts val="1600"/>
              <a:buFont typeface="Arial"/>
              <a:buChar char="○"/>
            </a:pPr>
            <a:r>
              <a:rPr lang="fr-BE" sz="1600" dirty="0">
                <a:latin typeface="DM Sans"/>
              </a:rPr>
              <a:t> analyse des besoins, spécifications réalisées   </a:t>
            </a:r>
          </a:p>
          <a:p>
            <a:pPr marL="381000" lvl="1" indent="-127000" rtl="0">
              <a:lnSpc>
                <a:spcPct val="90000"/>
              </a:lnSpc>
              <a:spcBef>
                <a:spcPts val="300"/>
              </a:spcBef>
              <a:buClr>
                <a:schemeClr val="dk1"/>
              </a:buClr>
              <a:buSzPts val="1600"/>
              <a:buFont typeface="Arial"/>
              <a:buChar char="○"/>
            </a:pPr>
            <a:r>
              <a:rPr lang="nl-BE" sz="1600" dirty="0">
                <a:latin typeface="DM Sans"/>
              </a:rPr>
              <a:t> en cours de développement, première version est prête et sera présentée aux chercheurs</a:t>
            </a:r>
            <a:endParaRPr lang="fr-BE" sz="1600" dirty="0">
              <a:latin typeface="DM Sans"/>
            </a:endParaRPr>
          </a:p>
        </p:txBody>
      </p:sp>
      <p:sp>
        <p:nvSpPr>
          <p:cNvPr id="4" name="Google Shape;118;p19">
            <a:extLst>
              <a:ext uri="{FF2B5EF4-FFF2-40B4-BE49-F238E27FC236}">
                <a16:creationId xmlns:a16="http://schemas.microsoft.com/office/drawing/2014/main" id="{70034E2E-5618-8FB1-30D1-0B0BA9D71E5C}"/>
              </a:ext>
            </a:extLst>
          </p:cNvPr>
          <p:cNvSpPr txBox="1">
            <a:spLocks/>
          </p:cNvSpPr>
          <p:nvPr/>
        </p:nvSpPr>
        <p:spPr bwMode="auto">
          <a:xfrm>
            <a:off x="611560" y="2499742"/>
            <a:ext cx="7416824" cy="1334961"/>
          </a:xfrm>
          <a:prstGeom prst="rect">
            <a:avLst/>
          </a:prstGeom>
          <a:noFill/>
          <a:ln>
            <a:noFill/>
          </a:ln>
        </p:spPr>
        <p:txBody>
          <a:bodyPr spcFirstLastPara="1" wrap="square" lIns="68575" tIns="34275" rIns="68575" bIns="34275" anchor="t" anchorCtr="0">
            <a:norm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27000" indent="-152400" rtl="0">
              <a:lnSpc>
                <a:spcPct val="90000"/>
              </a:lnSpc>
              <a:buClr>
                <a:schemeClr val="dk1"/>
              </a:buClr>
              <a:buSzPts val="2400"/>
              <a:buFont typeface="Arial"/>
              <a:buChar char="●"/>
            </a:pPr>
            <a:r>
              <a:rPr lang="nl-BE" sz="1600" dirty="0">
                <a:latin typeface="DM Sans"/>
              </a:rPr>
              <a:t>Processus itératif de montée en maturité: </a:t>
            </a:r>
            <a:endParaRPr lang="fr-BE" sz="1600" dirty="0">
              <a:latin typeface="DM Sans"/>
            </a:endParaRPr>
          </a:p>
          <a:p>
            <a:pPr marL="381000" lvl="1" indent="-127000" rtl="0">
              <a:lnSpc>
                <a:spcPct val="90000"/>
              </a:lnSpc>
              <a:spcBef>
                <a:spcPts val="300"/>
              </a:spcBef>
              <a:buClr>
                <a:schemeClr val="dk1"/>
              </a:buClr>
              <a:buSzPts val="1600"/>
              <a:buFont typeface="Arial"/>
              <a:buChar char="○"/>
            </a:pPr>
            <a:r>
              <a:rPr lang="fr-BE" sz="1600" dirty="0">
                <a:latin typeface="DM Sans"/>
              </a:rPr>
              <a:t> identification des briques technologiques   </a:t>
            </a:r>
          </a:p>
          <a:p>
            <a:pPr marL="381000" lvl="1" indent="-127000" rtl="0">
              <a:lnSpc>
                <a:spcPct val="90000"/>
              </a:lnSpc>
              <a:spcBef>
                <a:spcPts val="300"/>
              </a:spcBef>
              <a:buClr>
                <a:schemeClr val="dk1"/>
              </a:buClr>
              <a:buSzPts val="1600"/>
              <a:buFont typeface="Arial"/>
              <a:buChar char="○"/>
            </a:pPr>
            <a:r>
              <a:rPr lang="nl-BE" sz="1600" dirty="0">
                <a:latin typeface="DM Sans"/>
              </a:rPr>
              <a:t> planifier la montée en maturité de chaque brique technologique (scalabilité, étude de cas, …)</a:t>
            </a:r>
            <a:endParaRPr lang="fr-BE" sz="1600" dirty="0">
              <a:latin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888532725" name="Google Shape;304;p31"/>
          <p:cNvCxnSpPr>
            <a:cxnSpLocks/>
          </p:cNvCxnSpPr>
          <p:nvPr/>
        </p:nvCxnSpPr>
        <p:spPr bwMode="auto">
          <a:xfrm>
            <a:off x="280217" y="646769"/>
            <a:ext cx="9163584"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722562512" name="ZoneTexte 7"/>
          <p:cNvSpPr txBox="1"/>
          <p:nvPr/>
        </p:nvSpPr>
        <p:spPr bwMode="auto">
          <a:xfrm>
            <a:off x="280217" y="136208"/>
            <a:ext cx="12233053" cy="457559"/>
          </a:xfrm>
          <a:prstGeom prst="rect">
            <a:avLst/>
          </a:prstGeom>
          <a:noFill/>
        </p:spPr>
        <p:txBody>
          <a:bodyPr wrap="square" rtlCol="0">
            <a:spAutoFit/>
          </a:bodyPr>
          <a:lstStyle/>
          <a:p>
            <a:pPr>
              <a:defRPr/>
            </a:pPr>
            <a:r>
              <a:rPr lang="en-US" sz="2400" b="1" dirty="0">
                <a:latin typeface="Viga"/>
                <a:ea typeface="Roboto"/>
              </a:rPr>
              <a:t>Montée </a:t>
            </a:r>
            <a:r>
              <a:rPr lang="en-US" sz="2400" b="1" dirty="0" err="1">
                <a:latin typeface="Viga"/>
                <a:ea typeface="Roboto"/>
              </a:rPr>
              <a:t>en</a:t>
            </a:r>
            <a:r>
              <a:rPr lang="en-US" sz="2400" b="1" dirty="0">
                <a:latin typeface="Viga"/>
                <a:ea typeface="Roboto"/>
              </a:rPr>
              <a:t> </a:t>
            </a:r>
            <a:r>
              <a:rPr lang="en-US" sz="2400" b="1" dirty="0" err="1">
                <a:latin typeface="Viga"/>
                <a:ea typeface="Roboto"/>
              </a:rPr>
              <a:t>Maturité</a:t>
            </a:r>
            <a:r>
              <a:rPr lang="en-US" sz="2400" b="1" dirty="0">
                <a:latin typeface="Viga"/>
                <a:ea typeface="Roboto"/>
              </a:rPr>
              <a:t> avec la </a:t>
            </a:r>
            <a:r>
              <a:rPr lang="en-US" sz="2400" b="1" dirty="0" err="1">
                <a:latin typeface="Viga"/>
                <a:ea typeface="Roboto"/>
              </a:rPr>
              <a:t>Matrice</a:t>
            </a:r>
            <a:r>
              <a:rPr lang="en-US" sz="2400" b="1" dirty="0">
                <a:latin typeface="Viga"/>
                <a:ea typeface="Roboto"/>
              </a:rPr>
              <a:t> </a:t>
            </a:r>
            <a:r>
              <a:rPr lang="en-US" sz="2400" b="1" dirty="0" err="1">
                <a:latin typeface="Viga"/>
                <a:ea typeface="Roboto"/>
              </a:rPr>
              <a:t>MatMax</a:t>
            </a:r>
            <a:r>
              <a:rPr lang="en-US" sz="2400" b="1" dirty="0">
                <a:latin typeface="Viga"/>
                <a:ea typeface="Roboto"/>
              </a:rPr>
              <a:t> (WSL) </a:t>
            </a:r>
          </a:p>
        </p:txBody>
      </p:sp>
      <p:pic>
        <p:nvPicPr>
          <p:cNvPr id="1630059744" name="Image 8" descr="Une image contenant texte&#10;&#10;Description générée automatiquement"/>
          <p:cNvPicPr>
            <a:picLocks noChangeAspect="1"/>
          </p:cNvPicPr>
          <p:nvPr/>
        </p:nvPicPr>
        <p:blipFill>
          <a:blip r:embed="rId2"/>
          <a:stretch/>
        </p:blipFill>
        <p:spPr bwMode="auto">
          <a:xfrm>
            <a:off x="8223156" y="132626"/>
            <a:ext cx="596110" cy="461142"/>
          </a:xfrm>
          <a:prstGeom prst="rect">
            <a:avLst/>
          </a:prstGeom>
        </p:spPr>
      </p:pic>
      <p:pic>
        <p:nvPicPr>
          <p:cNvPr id="4" name="Image 3" descr="Une image contenant texte, capture d’écran, menu, Police&#10;&#10;Description générée automatiquement">
            <a:extLst>
              <a:ext uri="{FF2B5EF4-FFF2-40B4-BE49-F238E27FC236}">
                <a16:creationId xmlns:a16="http://schemas.microsoft.com/office/drawing/2014/main" id="{ED725E05-2796-E1CC-F9E7-C80DA62FD699}"/>
              </a:ext>
            </a:extLst>
          </p:cNvPr>
          <p:cNvPicPr>
            <a:picLocks noChangeAspect="1"/>
          </p:cNvPicPr>
          <p:nvPr/>
        </p:nvPicPr>
        <p:blipFill>
          <a:blip r:embed="rId3"/>
          <a:stretch>
            <a:fillRect/>
          </a:stretch>
        </p:blipFill>
        <p:spPr>
          <a:xfrm>
            <a:off x="539552" y="843558"/>
            <a:ext cx="7772400" cy="3896808"/>
          </a:xfrm>
          <a:prstGeom prst="rect">
            <a:avLst/>
          </a:prstGeom>
        </p:spPr>
      </p:pic>
    </p:spTree>
    <p:extLst>
      <p:ext uri="{BB962C8B-B14F-4D97-AF65-F5344CB8AC3E}">
        <p14:creationId xmlns:p14="http://schemas.microsoft.com/office/powerpoint/2010/main" val="1419627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EB7E33"/>
            </a:gs>
            <a:gs pos="100000">
              <a:srgbClr val="AEDBDD"/>
            </a:gs>
          </a:gsLst>
          <a:lin ang="5400012" scaled="0"/>
        </a:gradFill>
        <a:effectLst/>
      </p:bgPr>
    </p:bg>
    <p:spTree>
      <p:nvGrpSpPr>
        <p:cNvPr id="1" name=""/>
        <p:cNvGrpSpPr/>
        <p:nvPr/>
      </p:nvGrpSpPr>
      <p:grpSpPr bwMode="auto">
        <a:xfrm>
          <a:off x="0" y="0"/>
          <a:ext cx="0" cy="0"/>
          <a:chOff x="0" y="0"/>
          <a:chExt cx="0" cy="0"/>
        </a:xfrm>
      </p:grpSpPr>
      <p:sp>
        <p:nvSpPr>
          <p:cNvPr id="8" name="Google Shape;1650;p44"/>
          <p:cNvSpPr txBox="1">
            <a:spLocks noGrp="1"/>
          </p:cNvSpPr>
          <p:nvPr>
            <p:ph type="title"/>
          </p:nvPr>
        </p:nvSpPr>
        <p:spPr bwMode="auto">
          <a:xfrm>
            <a:off x="2588250" y="1458974"/>
            <a:ext cx="3967500" cy="16719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defRPr/>
            </a:pPr>
            <a:r>
              <a:rPr lang="en" dirty="0"/>
              <a:t>Discussion</a:t>
            </a:r>
            <a:endParaRPr dirty="0"/>
          </a:p>
        </p:txBody>
      </p:sp>
    </p:spTree>
    <p:extLst>
      <p:ext uri="{BB962C8B-B14F-4D97-AF65-F5344CB8AC3E}">
        <p14:creationId xmlns:p14="http://schemas.microsoft.com/office/powerpoint/2010/main" val="3660910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EB7E33"/>
            </a:gs>
            <a:gs pos="100000">
              <a:srgbClr val="AEDBDD"/>
            </a:gs>
          </a:gsLst>
          <a:lin ang="5400012" scaled="0"/>
        </a:gradFill>
        <a:effectLst/>
      </p:bgPr>
    </p:bg>
    <p:spTree>
      <p:nvGrpSpPr>
        <p:cNvPr id="1" name=""/>
        <p:cNvGrpSpPr/>
        <p:nvPr/>
      </p:nvGrpSpPr>
      <p:grpSpPr bwMode="auto">
        <a:xfrm>
          <a:off x="0" y="0"/>
          <a:ext cx="0" cy="0"/>
          <a:chOff x="0" y="0"/>
          <a:chExt cx="0" cy="0"/>
        </a:xfrm>
      </p:grpSpPr>
      <p:sp>
        <p:nvSpPr>
          <p:cNvPr id="8" name="Google Shape;1650;p44"/>
          <p:cNvSpPr txBox="1">
            <a:spLocks noGrp="1"/>
          </p:cNvSpPr>
          <p:nvPr>
            <p:ph type="title"/>
          </p:nvPr>
        </p:nvSpPr>
        <p:spPr bwMode="auto">
          <a:xfrm>
            <a:off x="2588250" y="1458974"/>
            <a:ext cx="3967500" cy="16719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defRPr/>
            </a:pPr>
            <a:r>
              <a:rPr lang="en" dirty="0"/>
              <a:t>Planification </a:t>
            </a:r>
            <a:r>
              <a:rPr lang="en" dirty="0" err="1"/>
              <a:t>prochaine</a:t>
            </a:r>
            <a:r>
              <a:rPr lang="en" dirty="0"/>
              <a:t> </a:t>
            </a:r>
            <a:r>
              <a:rPr lang="en" dirty="0" err="1"/>
              <a:t>réunion</a:t>
            </a:r>
            <a:endParaRPr dirty="0"/>
          </a:p>
        </p:txBody>
      </p:sp>
    </p:spTree>
    <p:extLst>
      <p:ext uri="{BB962C8B-B14F-4D97-AF65-F5344CB8AC3E}">
        <p14:creationId xmlns:p14="http://schemas.microsoft.com/office/powerpoint/2010/main" val="116394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9999"/>
          </a:schemeClr>
        </a:solidFill>
        <a:effectLst/>
      </p:bgPr>
    </p:bg>
    <p:spTree>
      <p:nvGrpSpPr>
        <p:cNvPr id="1" name=""/>
        <p:cNvGrpSpPr/>
        <p:nvPr/>
      </p:nvGrpSpPr>
      <p:grpSpPr bwMode="auto">
        <a:xfrm>
          <a:off x="0" y="0"/>
          <a:ext cx="0" cy="0"/>
          <a:chOff x="0" y="0"/>
          <a:chExt cx="0" cy="0"/>
        </a:xfrm>
      </p:grpSpPr>
      <p:sp>
        <p:nvSpPr>
          <p:cNvPr id="542172243" name="Google Shape;158;p29"/>
          <p:cNvSpPr/>
          <p:nvPr/>
        </p:nvSpPr>
        <p:spPr bwMode="auto">
          <a:xfrm rot="-7509482">
            <a:off x="5455915" y="207621"/>
            <a:ext cx="5179223" cy="5732710"/>
          </a:xfrm>
          <a:custGeom>
            <a:avLst/>
            <a:gdLst/>
            <a:ahLst/>
            <a:cxnLst/>
            <a:rect l="l" t="t" r="r" b="b"/>
            <a:pathLst>
              <a:path w="26397" h="32076" extrusionOk="0">
                <a:moveTo>
                  <a:pt x="11422" y="1"/>
                </a:moveTo>
                <a:cubicBezTo>
                  <a:pt x="10866" y="1"/>
                  <a:pt x="10274" y="46"/>
                  <a:pt x="9640" y="141"/>
                </a:cubicBezTo>
                <a:cubicBezTo>
                  <a:pt x="5702" y="732"/>
                  <a:pt x="2430" y="3940"/>
                  <a:pt x="1216" y="7734"/>
                </a:cubicBezTo>
                <a:cubicBezTo>
                  <a:pt x="0" y="11528"/>
                  <a:pt x="664" y="15761"/>
                  <a:pt x="2459" y="19317"/>
                </a:cubicBezTo>
                <a:cubicBezTo>
                  <a:pt x="4253" y="22873"/>
                  <a:pt x="7097" y="25808"/>
                  <a:pt x="10241" y="28254"/>
                </a:cubicBezTo>
                <a:cubicBezTo>
                  <a:pt x="12805" y="30251"/>
                  <a:pt x="15774" y="32014"/>
                  <a:pt x="19022" y="32074"/>
                </a:cubicBezTo>
                <a:cubicBezTo>
                  <a:pt x="19066" y="32075"/>
                  <a:pt x="19109" y="32076"/>
                  <a:pt x="19153" y="32076"/>
                </a:cubicBezTo>
                <a:cubicBezTo>
                  <a:pt x="22363" y="32076"/>
                  <a:pt x="25746" y="29895"/>
                  <a:pt x="26096" y="26708"/>
                </a:cubicBezTo>
                <a:cubicBezTo>
                  <a:pt x="26397" y="23957"/>
                  <a:pt x="24516" y="21520"/>
                  <a:pt x="23100" y="19145"/>
                </a:cubicBezTo>
                <a:cubicBezTo>
                  <a:pt x="19506" y="13117"/>
                  <a:pt x="20856" y="1"/>
                  <a:pt x="11422" y="1"/>
                </a:cubicBezTo>
                <a:close/>
              </a:path>
            </a:pathLst>
          </a:custGeom>
          <a:solidFill>
            <a:srgbClr val="0E2A47"/>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809135126" name="Google Shape;159;p29"/>
          <p:cNvSpPr txBox="1">
            <a:spLocks noGrp="1"/>
          </p:cNvSpPr>
          <p:nvPr/>
        </p:nvSpPr>
        <p:spPr bwMode="auto">
          <a:xfrm>
            <a:off x="1624" y="1819918"/>
            <a:ext cx="6349999" cy="787419"/>
          </a:xfrm>
          <a:prstGeom prst="rect">
            <a:avLst/>
          </a:prstGeom>
        </p:spPr>
        <p:txBody>
          <a:bodyPr spcFirstLastPara="1" wrap="square" lIns="91423" tIns="91423" rIns="91423" bIns="91423" anchor="b"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lt2"/>
              </a:buClr>
              <a:buSzPts val="2800"/>
              <a:buFont typeface="Viga"/>
              <a:buNone/>
              <a:defRPr sz="2800" b="0" i="0" u="none" strike="noStrike" cap="none">
                <a:solidFill>
                  <a:schemeClr val="lt2"/>
                </a:solidFill>
                <a:latin typeface="Viga"/>
                <a:ea typeface="Viga"/>
                <a:cs typeface="Viga"/>
              </a:defRPr>
            </a:lvl1pPr>
            <a:lvl2pPr marR="0" lvl="1" algn="l">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defRPr>
            </a:lvl2pPr>
            <a:lvl3pPr marR="0" lvl="2" algn="l">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defRPr>
            </a:lvl3pPr>
            <a:lvl4pPr marR="0" lvl="3" algn="l">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defRPr>
            </a:lvl4pPr>
            <a:lvl5pPr marR="0" lvl="4" algn="l">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defRPr>
            </a:lvl5pPr>
            <a:lvl6pPr marR="0" lvl="5" algn="l">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defRPr>
            </a:lvl6pPr>
            <a:lvl7pPr marR="0" lvl="6" algn="l">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defRPr>
            </a:lvl7pPr>
            <a:lvl8pPr marR="0" lvl="7" algn="l">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defRPr>
            </a:lvl8pPr>
            <a:lvl9pPr marR="0" lvl="8" algn="l">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defRPr>
            </a:lvl9pPr>
          </a:lstStyle>
          <a:p>
            <a:pPr marL="0" lvl="0" indent="0" algn="ctr">
              <a:spcBef>
                <a:spcPts val="0"/>
              </a:spcBef>
              <a:spcAft>
                <a:spcPts val="0"/>
              </a:spcAft>
              <a:buNone/>
              <a:defRPr/>
            </a:pPr>
            <a:r>
              <a:rPr lang="en" sz="3800" b="0" i="0" u="none">
                <a:solidFill>
                  <a:schemeClr val="lt2"/>
                </a:solidFill>
                <a:latin typeface="Viga"/>
                <a:ea typeface="Viga"/>
                <a:cs typeface="Viga"/>
              </a:rPr>
              <a:t>Merci de votre attention</a:t>
            </a:r>
            <a:endParaRPr sz="3800" b="0" i="0" u="none">
              <a:solidFill>
                <a:schemeClr val="lt2"/>
              </a:solidFill>
              <a:latin typeface="Noto Sans KR"/>
              <a:ea typeface="Noto Sans KR"/>
              <a:cs typeface="Noto Sans K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893753336" name="Google Shape;304;p31"/>
          <p:cNvCxnSpPr>
            <a:cxnSpLocks/>
          </p:cNvCxnSpPr>
          <p:nvPr/>
        </p:nvCxnSpPr>
        <p:spPr bwMode="auto">
          <a:xfrm>
            <a:off x="280218" y="646770"/>
            <a:ext cx="9163584" cy="0"/>
          </a:xfrm>
          <a:prstGeom prst="straightConnector1">
            <a:avLst/>
          </a:prstGeom>
          <a:noFill/>
          <a:ln w="28575" cap="flat" cmpd="sng">
            <a:solidFill>
              <a:srgbClr val="EB7E33">
                <a:alpha val="40000"/>
              </a:srgbClr>
            </a:solidFill>
            <a:prstDash val="solid"/>
            <a:round/>
            <a:headEnd type="oval" w="med" len="med"/>
            <a:tailEnd type="oval" w="med" len="med"/>
          </a:ln>
        </p:spPr>
      </p:cxnSp>
      <p:sp>
        <p:nvSpPr>
          <p:cNvPr id="693297505" name="ZoneTexte 7"/>
          <p:cNvSpPr txBox="1"/>
          <p:nvPr/>
        </p:nvSpPr>
        <p:spPr bwMode="auto">
          <a:xfrm>
            <a:off x="763010" y="132627"/>
            <a:ext cx="4891902" cy="457560"/>
          </a:xfrm>
          <a:prstGeom prst="rect">
            <a:avLst/>
          </a:prstGeom>
          <a:noFill/>
        </p:spPr>
        <p:txBody>
          <a:bodyPr wrap="none" rtlCol="0">
            <a:spAutoFit/>
          </a:bodyPr>
          <a:lstStyle/>
          <a:p>
            <a:pPr>
              <a:defRPr/>
            </a:pPr>
            <a:r>
              <a:rPr lang="fr-FR" sz="2400" b="1">
                <a:latin typeface="Viga"/>
                <a:ea typeface="Roboto"/>
              </a:rPr>
              <a:t>Rappel Rôle Comité Valorisation</a:t>
            </a:r>
            <a:endParaRPr b="1"/>
          </a:p>
        </p:txBody>
      </p:sp>
      <p:sp>
        <p:nvSpPr>
          <p:cNvPr id="2107071122" name="Google Shape;296;p30"/>
          <p:cNvSpPr txBox="1"/>
          <p:nvPr/>
        </p:nvSpPr>
        <p:spPr bwMode="auto">
          <a:xfrm>
            <a:off x="51897" y="627534"/>
            <a:ext cx="9057254" cy="4192700"/>
          </a:xfrm>
          <a:prstGeom prst="rect">
            <a:avLst/>
          </a:prstGeom>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261850" indent="-261850">
              <a:buFont typeface="Arial"/>
              <a:buChar char="•"/>
              <a:defRPr/>
            </a:pPr>
            <a:r>
              <a:rPr sz="1600" b="0" i="0" u="none" dirty="0" err="1">
                <a:solidFill>
                  <a:srgbClr val="000000"/>
                </a:solidFill>
                <a:latin typeface="Arial"/>
                <a:ea typeface="Arial"/>
                <a:cs typeface="Arial"/>
              </a:rPr>
              <a:t>Conseille</a:t>
            </a:r>
            <a:r>
              <a:rPr sz="1600" b="0" i="0" u="none" dirty="0">
                <a:solidFill>
                  <a:srgbClr val="000000"/>
                </a:solidFill>
                <a:latin typeface="Arial"/>
                <a:ea typeface="Arial"/>
                <a:cs typeface="Arial"/>
              </a:rPr>
              <a:t> le </a:t>
            </a:r>
            <a:r>
              <a:rPr sz="1600" b="0" i="0" u="none" dirty="0" err="1">
                <a:solidFill>
                  <a:srgbClr val="000000"/>
                </a:solidFill>
                <a:latin typeface="Arial"/>
                <a:ea typeface="Arial"/>
                <a:cs typeface="Arial"/>
              </a:rPr>
              <a:t>comité</a:t>
            </a:r>
            <a:r>
              <a:rPr sz="1600" b="0" i="0" u="none" dirty="0">
                <a:solidFill>
                  <a:srgbClr val="000000"/>
                </a:solidFill>
                <a:latin typeface="Arial"/>
                <a:ea typeface="Arial"/>
                <a:cs typeface="Arial"/>
              </a:rPr>
              <a:t> de pilotage sur le volet socio-</a:t>
            </a:r>
            <a:r>
              <a:rPr sz="1600" b="0" i="0" u="none" dirty="0" err="1">
                <a:solidFill>
                  <a:srgbClr val="000000"/>
                </a:solidFill>
                <a:latin typeface="Arial"/>
                <a:ea typeface="Arial"/>
                <a:cs typeface="Arial"/>
              </a:rPr>
              <a:t>économique</a:t>
            </a:r>
            <a:r>
              <a:rPr sz="1600" b="0" i="0" u="none" dirty="0">
                <a:solidFill>
                  <a:srgbClr val="000000"/>
                </a:solidFill>
                <a:latin typeface="Arial"/>
                <a:ea typeface="Arial"/>
                <a:cs typeface="Arial"/>
              </a:rPr>
              <a:t>: </a:t>
            </a:r>
            <a:endParaRPr sz="1600" dirty="0"/>
          </a:p>
          <a:p>
            <a:pPr marL="606829" lvl="1" indent="-206779">
              <a:buFont typeface="Arial"/>
              <a:buChar char="•"/>
              <a:defRPr/>
            </a:pPr>
            <a:r>
              <a:rPr sz="1600" b="0" i="0" u="none" dirty="0">
                <a:solidFill>
                  <a:srgbClr val="000000"/>
                </a:solidFill>
                <a:latin typeface="Arial"/>
                <a:ea typeface="Arial"/>
                <a:cs typeface="Arial"/>
              </a:rPr>
              <a:t>vision </a:t>
            </a:r>
            <a:r>
              <a:rPr sz="1600" b="0" i="0" u="none" dirty="0" err="1">
                <a:solidFill>
                  <a:srgbClr val="000000"/>
                </a:solidFill>
                <a:latin typeface="Arial"/>
                <a:ea typeface="Arial"/>
                <a:cs typeface="Arial"/>
              </a:rPr>
              <a:t>consolidée</a:t>
            </a:r>
            <a:r>
              <a:rPr sz="1600" b="0" i="0" u="none" dirty="0">
                <a:solidFill>
                  <a:srgbClr val="000000"/>
                </a:solidFill>
                <a:latin typeface="Arial"/>
                <a:ea typeface="Arial"/>
                <a:cs typeface="Arial"/>
              </a:rPr>
              <a:t> des </a:t>
            </a:r>
            <a:r>
              <a:rPr sz="1600" b="0" i="0" u="none" dirty="0" err="1">
                <a:solidFill>
                  <a:srgbClr val="000000"/>
                </a:solidFill>
                <a:latin typeface="Arial"/>
                <a:ea typeface="Arial"/>
                <a:cs typeface="Arial"/>
              </a:rPr>
              <a:t>besoins</a:t>
            </a:r>
            <a:r>
              <a:rPr sz="1600" b="0" i="0" u="none" dirty="0">
                <a:solidFill>
                  <a:srgbClr val="000000"/>
                </a:solidFill>
                <a:latin typeface="Arial"/>
                <a:ea typeface="Arial"/>
                <a:cs typeface="Arial"/>
              </a:rPr>
              <a:t> du </a:t>
            </a:r>
            <a:r>
              <a:rPr sz="1600" b="0" i="0" u="none" dirty="0" err="1">
                <a:solidFill>
                  <a:srgbClr val="000000"/>
                </a:solidFill>
                <a:latin typeface="Arial"/>
                <a:ea typeface="Arial"/>
                <a:cs typeface="Arial"/>
              </a:rPr>
              <a:t>marché</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veille</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stratégique</a:t>
            </a:r>
            <a:r>
              <a:rPr sz="1600" b="0" i="0" u="none" dirty="0">
                <a:solidFill>
                  <a:srgbClr val="000000"/>
                </a:solidFill>
                <a:latin typeface="Arial"/>
                <a:ea typeface="Arial"/>
                <a:cs typeface="Arial"/>
              </a:rPr>
              <a:t> aux </a:t>
            </a:r>
            <a:r>
              <a:rPr sz="1600" b="0" i="0" u="none" dirty="0" err="1">
                <a:solidFill>
                  <a:srgbClr val="000000"/>
                </a:solidFill>
                <a:latin typeface="Arial"/>
                <a:ea typeface="Arial"/>
                <a:cs typeface="Arial"/>
              </a:rPr>
              <a:t>échelles</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régionale</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internationale</a:t>
            </a:r>
            <a:r>
              <a:rPr sz="1600" b="0" i="0" u="none" dirty="0">
                <a:solidFill>
                  <a:srgbClr val="000000"/>
                </a:solidFill>
                <a:latin typeface="Arial"/>
                <a:ea typeface="Arial"/>
                <a:cs typeface="Arial"/>
              </a:rPr>
              <a:t>, identification de </a:t>
            </a:r>
            <a:r>
              <a:rPr sz="1600" b="0" i="0" u="none" dirty="0" err="1">
                <a:solidFill>
                  <a:srgbClr val="000000"/>
                </a:solidFill>
                <a:latin typeface="Arial"/>
                <a:ea typeface="Arial"/>
                <a:cs typeface="Arial"/>
              </a:rPr>
              <a:t>secteurs</a:t>
            </a:r>
            <a:r>
              <a:rPr sz="1600" b="0" i="0" u="none" dirty="0">
                <a:solidFill>
                  <a:srgbClr val="000000"/>
                </a:solidFill>
                <a:latin typeface="Arial"/>
                <a:ea typeface="Arial"/>
                <a:cs typeface="Arial"/>
              </a:rPr>
              <a:t> niches)</a:t>
            </a:r>
          </a:p>
          <a:p>
            <a:pPr marL="606829" lvl="1" indent="-206779">
              <a:buFont typeface="Arial"/>
              <a:buChar char="•"/>
              <a:defRPr/>
            </a:pPr>
            <a:r>
              <a:rPr sz="1600" b="0" i="0" u="none" dirty="0">
                <a:solidFill>
                  <a:srgbClr val="000000"/>
                </a:solidFill>
                <a:latin typeface="Arial"/>
                <a:ea typeface="Arial"/>
                <a:cs typeface="Arial"/>
              </a:rPr>
              <a:t>Assure un retour sur </a:t>
            </a:r>
            <a:r>
              <a:rPr sz="1600" b="0" i="0" u="none" dirty="0" err="1">
                <a:solidFill>
                  <a:srgbClr val="000000"/>
                </a:solidFill>
                <a:latin typeface="Arial"/>
                <a:ea typeface="Arial"/>
                <a:cs typeface="Arial"/>
              </a:rPr>
              <a:t>l’utilisation</a:t>
            </a:r>
            <a:r>
              <a:rPr sz="1600" b="0" i="0" u="none" dirty="0">
                <a:solidFill>
                  <a:srgbClr val="000000"/>
                </a:solidFill>
                <a:latin typeface="Arial"/>
                <a:ea typeface="Arial"/>
                <a:cs typeface="Arial"/>
              </a:rPr>
              <a:t> et </a:t>
            </a:r>
            <a:r>
              <a:rPr sz="1600" b="0" i="0" u="none" dirty="0" err="1">
                <a:solidFill>
                  <a:srgbClr val="000000"/>
                </a:solidFill>
                <a:latin typeface="Arial"/>
                <a:ea typeface="Arial"/>
                <a:cs typeface="Arial"/>
              </a:rPr>
              <a:t>l'utilisabilité</a:t>
            </a:r>
            <a:r>
              <a:rPr sz="1600" b="0" i="0" u="none" dirty="0">
                <a:solidFill>
                  <a:srgbClr val="000000"/>
                </a:solidFill>
                <a:latin typeface="Arial"/>
                <a:ea typeface="Arial"/>
                <a:cs typeface="Arial"/>
              </a:rPr>
              <a:t> de la factory</a:t>
            </a:r>
          </a:p>
          <a:p>
            <a:pPr marL="606829" lvl="1" indent="-206779">
              <a:buFont typeface="Arial"/>
              <a:buChar char="•"/>
              <a:defRPr/>
            </a:pPr>
            <a:r>
              <a:rPr sz="1600" b="0" i="0" u="none" dirty="0">
                <a:solidFill>
                  <a:srgbClr val="000000"/>
                </a:solidFill>
                <a:latin typeface="Arial"/>
                <a:ea typeface="Arial"/>
                <a:cs typeface="Arial"/>
              </a:rPr>
              <a:t>Fait </a:t>
            </a:r>
            <a:r>
              <a:rPr sz="1600" b="0" i="0" u="none" dirty="0" err="1">
                <a:solidFill>
                  <a:srgbClr val="000000"/>
                </a:solidFill>
                <a:latin typeface="Arial"/>
                <a:ea typeface="Arial"/>
                <a:cs typeface="Arial"/>
              </a:rPr>
              <a:t>remonter</a:t>
            </a:r>
            <a:r>
              <a:rPr sz="1600" b="0" i="0" u="none" dirty="0">
                <a:solidFill>
                  <a:srgbClr val="000000"/>
                </a:solidFill>
                <a:latin typeface="Arial"/>
                <a:ea typeface="Arial"/>
                <a:cs typeface="Arial"/>
              </a:rPr>
              <a:t> les </a:t>
            </a:r>
            <a:r>
              <a:rPr sz="1600" b="0" i="0" u="none" dirty="0" err="1">
                <a:solidFill>
                  <a:srgbClr val="000000"/>
                </a:solidFill>
                <a:latin typeface="Arial"/>
                <a:ea typeface="Arial"/>
                <a:cs typeface="Arial"/>
              </a:rPr>
              <a:t>besoins</a:t>
            </a:r>
            <a:r>
              <a:rPr sz="1600" b="0" i="0" u="none" dirty="0">
                <a:solidFill>
                  <a:srgbClr val="000000"/>
                </a:solidFill>
                <a:latin typeface="Arial"/>
                <a:ea typeface="Arial"/>
                <a:cs typeface="Arial"/>
              </a:rPr>
              <a:t> des </a:t>
            </a:r>
            <a:r>
              <a:rPr sz="1600" b="0" i="0" u="none" dirty="0" err="1">
                <a:solidFill>
                  <a:srgbClr val="000000"/>
                </a:solidFill>
                <a:latin typeface="Arial"/>
                <a:ea typeface="Arial"/>
                <a:cs typeface="Arial"/>
              </a:rPr>
              <a:t>entreprises</a:t>
            </a:r>
            <a:r>
              <a:rPr sz="1600" b="0" i="0" u="none" dirty="0">
                <a:solidFill>
                  <a:srgbClr val="000000"/>
                </a:solidFill>
                <a:latin typeface="Arial"/>
                <a:ea typeface="Arial"/>
                <a:cs typeface="Arial"/>
              </a:rPr>
              <a:t> et </a:t>
            </a:r>
            <a:r>
              <a:rPr sz="1600" b="0" i="0" u="none" dirty="0" err="1">
                <a:solidFill>
                  <a:srgbClr val="000000"/>
                </a:solidFill>
                <a:latin typeface="Arial"/>
                <a:ea typeface="Arial"/>
                <a:cs typeface="Arial"/>
              </a:rPr>
              <a:t>contribue</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à</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l’identification</a:t>
            </a:r>
            <a:r>
              <a:rPr sz="1600" b="0" i="0" u="none" dirty="0">
                <a:solidFill>
                  <a:srgbClr val="000000"/>
                </a:solidFill>
                <a:latin typeface="Arial"/>
                <a:ea typeface="Arial"/>
                <a:cs typeface="Arial"/>
              </a:rPr>
              <a:t> des </a:t>
            </a:r>
            <a:r>
              <a:rPr sz="1600" b="0" i="0" u="none" dirty="0" err="1">
                <a:solidFill>
                  <a:srgbClr val="000000"/>
                </a:solidFill>
                <a:latin typeface="Arial"/>
                <a:ea typeface="Arial"/>
                <a:cs typeface="Arial"/>
              </a:rPr>
              <a:t>défis</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industriels</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collectifs</a:t>
            </a:r>
            <a:endParaRPr sz="1600" dirty="0"/>
          </a:p>
          <a:p>
            <a:pPr marL="606829" lvl="1" indent="-206779">
              <a:buFont typeface="Arial"/>
              <a:buChar char="•"/>
              <a:defRPr/>
            </a:pPr>
            <a:r>
              <a:rPr sz="1600" b="0" i="0" u="none" dirty="0">
                <a:solidFill>
                  <a:srgbClr val="000000"/>
                </a:solidFill>
                <a:latin typeface="Arial"/>
                <a:ea typeface="Arial"/>
                <a:cs typeface="Arial"/>
              </a:rPr>
              <a:t>Est </a:t>
            </a:r>
            <a:r>
              <a:rPr sz="1600" b="0" i="0" u="none" dirty="0" err="1">
                <a:solidFill>
                  <a:srgbClr val="000000"/>
                </a:solidFill>
                <a:latin typeface="Arial"/>
                <a:ea typeface="Arial"/>
                <a:cs typeface="Arial"/>
              </a:rPr>
              <a:t>attentif</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à</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l'alignement</a:t>
            </a:r>
            <a:r>
              <a:rPr sz="1600" b="0" i="0" u="none" dirty="0">
                <a:solidFill>
                  <a:srgbClr val="000000"/>
                </a:solidFill>
                <a:latin typeface="Arial"/>
                <a:ea typeface="Arial"/>
                <a:cs typeface="Arial"/>
              </a:rPr>
              <a:t> entre la vision </a:t>
            </a:r>
            <a:r>
              <a:rPr sz="1600" b="0" i="0" u="none" dirty="0" err="1">
                <a:solidFill>
                  <a:srgbClr val="000000"/>
                </a:solidFill>
                <a:latin typeface="Arial"/>
                <a:ea typeface="Arial"/>
                <a:cs typeface="Arial"/>
              </a:rPr>
              <a:t>scientifique</a:t>
            </a:r>
            <a:r>
              <a:rPr sz="1600" b="0" i="0" u="none" dirty="0">
                <a:solidFill>
                  <a:srgbClr val="000000"/>
                </a:solidFill>
                <a:latin typeface="Arial"/>
                <a:ea typeface="Arial"/>
                <a:cs typeface="Arial"/>
              </a:rPr>
              <a:t> du </a:t>
            </a:r>
            <a:r>
              <a:rPr sz="1600" b="0" i="0" u="none" dirty="0" err="1">
                <a:solidFill>
                  <a:srgbClr val="000000"/>
                </a:solidFill>
                <a:latin typeface="Arial"/>
                <a:ea typeface="Arial"/>
                <a:cs typeface="Arial"/>
              </a:rPr>
              <a:t>projet</a:t>
            </a:r>
            <a:r>
              <a:rPr sz="1600" b="0" i="0" u="none" dirty="0">
                <a:solidFill>
                  <a:srgbClr val="000000"/>
                </a:solidFill>
                <a:latin typeface="Arial"/>
                <a:ea typeface="Arial"/>
                <a:cs typeface="Arial"/>
              </a:rPr>
              <a:t>, les </a:t>
            </a:r>
            <a:r>
              <a:rPr sz="1600" b="0" i="0" u="none" dirty="0" err="1">
                <a:solidFill>
                  <a:srgbClr val="000000"/>
                </a:solidFill>
                <a:latin typeface="Arial"/>
                <a:ea typeface="Arial"/>
                <a:cs typeface="Arial"/>
              </a:rPr>
              <a:t>stratégies</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technologiques</a:t>
            </a:r>
            <a:r>
              <a:rPr sz="1600" b="0" i="0" u="none" dirty="0">
                <a:solidFill>
                  <a:srgbClr val="000000"/>
                </a:solidFill>
                <a:latin typeface="Arial"/>
                <a:ea typeface="Arial"/>
                <a:cs typeface="Arial"/>
              </a:rPr>
              <a:t> des </a:t>
            </a:r>
            <a:r>
              <a:rPr sz="1600" b="0" i="0" u="none" dirty="0" err="1">
                <a:solidFill>
                  <a:srgbClr val="000000"/>
                </a:solidFill>
                <a:latin typeface="Arial"/>
                <a:ea typeface="Arial"/>
                <a:cs typeface="Arial"/>
              </a:rPr>
              <a:t>entreprises</a:t>
            </a:r>
            <a:r>
              <a:rPr sz="1600" b="0" i="0" u="none" dirty="0">
                <a:solidFill>
                  <a:srgbClr val="000000"/>
                </a:solidFill>
                <a:latin typeface="Arial"/>
                <a:ea typeface="Arial"/>
                <a:cs typeface="Arial"/>
              </a:rPr>
              <a:t> et la </a:t>
            </a:r>
            <a:r>
              <a:rPr sz="1600" b="0" i="0" u="none" dirty="0" err="1">
                <a:solidFill>
                  <a:srgbClr val="000000"/>
                </a:solidFill>
                <a:latin typeface="Arial"/>
                <a:ea typeface="Arial"/>
                <a:cs typeface="Arial"/>
              </a:rPr>
              <a:t>stratégie</a:t>
            </a:r>
            <a:r>
              <a:rPr sz="1600" b="0" i="0" u="none" dirty="0">
                <a:solidFill>
                  <a:srgbClr val="000000"/>
                </a:solidFill>
                <a:latin typeface="Arial"/>
                <a:ea typeface="Arial"/>
                <a:cs typeface="Arial"/>
              </a:rPr>
              <a:t> S3</a:t>
            </a:r>
          </a:p>
          <a:p>
            <a:pPr marL="606829" lvl="1" indent="-206779">
              <a:buFont typeface="Arial"/>
              <a:buChar char="•"/>
              <a:defRPr/>
            </a:pPr>
            <a:r>
              <a:rPr sz="1600" b="0" i="0" u="none" dirty="0" err="1">
                <a:solidFill>
                  <a:srgbClr val="000000"/>
                </a:solidFill>
                <a:latin typeface="Arial"/>
                <a:ea typeface="Arial"/>
                <a:cs typeface="Arial"/>
              </a:rPr>
              <a:t>Peut</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être</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sollicité</a:t>
            </a:r>
            <a:r>
              <a:rPr sz="1600" b="0" i="0" u="none" dirty="0">
                <a:solidFill>
                  <a:srgbClr val="000000"/>
                </a:solidFill>
                <a:latin typeface="Arial"/>
                <a:ea typeface="Arial"/>
                <a:cs typeface="Arial"/>
              </a:rPr>
              <a:t> pour proposer des </a:t>
            </a:r>
            <a:r>
              <a:rPr sz="1600" b="0" i="0" u="none" dirty="0" err="1">
                <a:solidFill>
                  <a:srgbClr val="000000"/>
                </a:solidFill>
                <a:latin typeface="Arial"/>
                <a:ea typeface="Arial"/>
                <a:cs typeface="Arial"/>
              </a:rPr>
              <a:t>acteurs</a:t>
            </a:r>
            <a:r>
              <a:rPr sz="1600" b="0" i="0" u="none" dirty="0">
                <a:solidFill>
                  <a:srgbClr val="000000"/>
                </a:solidFill>
                <a:latin typeface="Arial"/>
                <a:ea typeface="Arial"/>
                <a:cs typeface="Arial"/>
              </a:rPr>
              <a:t> socio-</a:t>
            </a:r>
            <a:r>
              <a:rPr sz="1600" b="0" i="0" u="none" dirty="0" err="1">
                <a:solidFill>
                  <a:srgbClr val="000000"/>
                </a:solidFill>
                <a:latin typeface="Arial"/>
                <a:ea typeface="Arial"/>
                <a:cs typeface="Arial"/>
              </a:rPr>
              <a:t>économiques</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à</a:t>
            </a:r>
            <a:r>
              <a:rPr sz="1600" b="0" i="0" u="none" dirty="0">
                <a:solidFill>
                  <a:srgbClr val="000000"/>
                </a:solidFill>
                <a:latin typeface="Arial"/>
                <a:ea typeface="Arial"/>
                <a:cs typeface="Arial"/>
              </a:rPr>
              <a:t> mobiliser dans le cadre du </a:t>
            </a:r>
            <a:r>
              <a:rPr sz="1600" b="0" i="0" u="none" dirty="0" err="1">
                <a:solidFill>
                  <a:srgbClr val="000000"/>
                </a:solidFill>
                <a:latin typeface="Arial"/>
                <a:ea typeface="Arial"/>
                <a:cs typeface="Arial"/>
              </a:rPr>
              <a:t>Projet</a:t>
            </a:r>
            <a:endParaRPr sz="1600" dirty="0"/>
          </a:p>
          <a:p>
            <a:pPr marL="606829" lvl="1" indent="-206779">
              <a:buFont typeface="Arial"/>
              <a:buChar char="•"/>
              <a:defRPr/>
            </a:pPr>
            <a:r>
              <a:rPr sz="1600" b="0" i="0" u="none" dirty="0" err="1">
                <a:solidFill>
                  <a:srgbClr val="000000"/>
                </a:solidFill>
                <a:latin typeface="Arial"/>
                <a:ea typeface="Arial"/>
                <a:cs typeface="Arial"/>
              </a:rPr>
              <a:t>Conseille</a:t>
            </a:r>
            <a:r>
              <a:rPr sz="1600" b="0" i="0" u="none" dirty="0">
                <a:solidFill>
                  <a:srgbClr val="000000"/>
                </a:solidFill>
                <a:latin typeface="Arial"/>
                <a:ea typeface="Arial"/>
                <a:cs typeface="Arial"/>
              </a:rPr>
              <a:t> sur les </a:t>
            </a:r>
            <a:r>
              <a:rPr sz="1600" b="0" i="0" u="none" dirty="0" err="1">
                <a:solidFill>
                  <a:srgbClr val="000000"/>
                </a:solidFill>
                <a:latin typeface="Arial"/>
                <a:ea typeface="Arial"/>
                <a:cs typeface="Arial"/>
              </a:rPr>
              <a:t>objectifs</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à</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atteindre</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en</a:t>
            </a:r>
            <a:r>
              <a:rPr sz="1600" b="0" i="0" u="none" dirty="0">
                <a:solidFill>
                  <a:srgbClr val="000000"/>
                </a:solidFill>
                <a:latin typeface="Arial"/>
                <a:ea typeface="Arial"/>
                <a:cs typeface="Arial"/>
              </a:rPr>
              <a:t> matière de formation </a:t>
            </a:r>
            <a:r>
              <a:rPr sz="1600" b="0" i="0" u="none" dirty="0" err="1">
                <a:solidFill>
                  <a:srgbClr val="000000"/>
                </a:solidFill>
                <a:latin typeface="Arial"/>
                <a:ea typeface="Arial"/>
                <a:cs typeface="Arial"/>
              </a:rPr>
              <a:t>doctorale</a:t>
            </a:r>
            <a:r>
              <a:rPr sz="1600" b="0" i="0" u="none" dirty="0">
                <a:solidFill>
                  <a:srgbClr val="000000"/>
                </a:solidFill>
                <a:latin typeface="Arial"/>
                <a:ea typeface="Arial"/>
                <a:cs typeface="Arial"/>
              </a:rPr>
              <a:t> des </a:t>
            </a:r>
            <a:r>
              <a:rPr sz="1600" b="0" i="0" u="none" dirty="0" err="1">
                <a:solidFill>
                  <a:srgbClr val="000000"/>
                </a:solidFill>
                <a:latin typeface="Arial"/>
                <a:ea typeface="Arial"/>
                <a:cs typeface="Arial"/>
              </a:rPr>
              <a:t>chercheurs</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adéquation</a:t>
            </a:r>
            <a:r>
              <a:rPr sz="1600" b="0" i="0" u="none" dirty="0">
                <a:solidFill>
                  <a:srgbClr val="000000"/>
                </a:solidFill>
                <a:latin typeface="Arial"/>
                <a:ea typeface="Arial"/>
                <a:cs typeface="Arial"/>
              </a:rPr>
              <a:t> et </a:t>
            </a:r>
            <a:r>
              <a:rPr sz="1600" b="0" i="0" u="none" dirty="0" err="1">
                <a:solidFill>
                  <a:srgbClr val="000000"/>
                </a:solidFill>
                <a:latin typeface="Arial"/>
                <a:ea typeface="Arial"/>
                <a:cs typeface="Arial"/>
              </a:rPr>
              <a:t>attractivité</a:t>
            </a:r>
            <a:r>
              <a:rPr sz="1600" b="0" i="0" u="none" dirty="0">
                <a:solidFill>
                  <a:srgbClr val="000000"/>
                </a:solidFill>
                <a:latin typeface="Arial"/>
                <a:ea typeface="Arial"/>
                <a:cs typeface="Arial"/>
              </a:rPr>
              <a:t> pour </a:t>
            </a:r>
            <a:r>
              <a:rPr sz="1600" b="0" i="0" u="none" dirty="0" err="1">
                <a:solidFill>
                  <a:srgbClr val="000000"/>
                </a:solidFill>
                <a:latin typeface="Arial"/>
                <a:ea typeface="Arial"/>
                <a:cs typeface="Arial"/>
              </a:rPr>
              <a:t>l’entreprise</a:t>
            </a:r>
            <a:r>
              <a:rPr sz="1600" b="0" i="0" u="none" dirty="0">
                <a:solidFill>
                  <a:srgbClr val="000000"/>
                </a:solidFill>
                <a:latin typeface="Arial"/>
                <a:ea typeface="Arial"/>
                <a:cs typeface="Arial"/>
              </a:rPr>
              <a:t>)</a:t>
            </a:r>
            <a:endParaRPr sz="1600" dirty="0"/>
          </a:p>
          <a:p>
            <a:pPr marL="606829" lvl="1" indent="-206779">
              <a:buFont typeface="Arial"/>
              <a:buChar char="•"/>
              <a:defRPr/>
            </a:pPr>
            <a:r>
              <a:rPr sz="1600" b="0" i="0" u="none" dirty="0" err="1">
                <a:solidFill>
                  <a:srgbClr val="000000"/>
                </a:solidFill>
                <a:latin typeface="Arial"/>
                <a:ea typeface="Arial"/>
                <a:cs typeface="Arial"/>
              </a:rPr>
              <a:t>Conseille</a:t>
            </a:r>
            <a:r>
              <a:rPr sz="1600" b="0" i="0" u="none" dirty="0">
                <a:solidFill>
                  <a:srgbClr val="000000"/>
                </a:solidFill>
                <a:latin typeface="Arial"/>
                <a:ea typeface="Arial"/>
                <a:cs typeface="Arial"/>
              </a:rPr>
              <a:t> sur la </a:t>
            </a:r>
            <a:r>
              <a:rPr sz="1600" b="0" i="0" u="none" dirty="0" err="1">
                <a:solidFill>
                  <a:srgbClr val="000000"/>
                </a:solidFill>
                <a:latin typeface="Arial"/>
                <a:ea typeface="Arial"/>
                <a:cs typeface="Arial"/>
              </a:rPr>
              <a:t>transférabilité</a:t>
            </a:r>
            <a:r>
              <a:rPr sz="1600" b="0" i="0" u="none" dirty="0">
                <a:solidFill>
                  <a:srgbClr val="000000"/>
                </a:solidFill>
                <a:latin typeface="Arial"/>
                <a:ea typeface="Arial"/>
                <a:cs typeface="Arial"/>
              </a:rPr>
              <a:t> des </a:t>
            </a:r>
            <a:r>
              <a:rPr sz="1600" b="0" i="0" u="none" dirty="0" err="1">
                <a:solidFill>
                  <a:srgbClr val="000000"/>
                </a:solidFill>
                <a:latin typeface="Arial"/>
                <a:ea typeface="Arial"/>
                <a:cs typeface="Arial"/>
              </a:rPr>
              <a:t>briques</a:t>
            </a:r>
            <a:r>
              <a:rPr sz="1600" b="0" i="0" u="none" dirty="0">
                <a:solidFill>
                  <a:srgbClr val="000000"/>
                </a:solidFill>
                <a:latin typeface="Arial"/>
                <a:ea typeface="Arial"/>
                <a:cs typeface="Arial"/>
              </a:rPr>
              <a:t> </a:t>
            </a:r>
            <a:r>
              <a:rPr sz="1600" b="0" i="0" u="none" dirty="0" err="1">
                <a:solidFill>
                  <a:srgbClr val="000000"/>
                </a:solidFill>
                <a:latin typeface="Arial"/>
                <a:ea typeface="Arial"/>
                <a:cs typeface="Arial"/>
              </a:rPr>
              <a:t>technologiques</a:t>
            </a:r>
            <a:endParaRPr sz="1600" b="0" i="0" u="none" strike="noStrike" cap="none" spc="0" dirty="0">
              <a:solidFill>
                <a:srgbClr val="000000"/>
              </a:solidFill>
              <a:latin typeface="DM Sans"/>
              <a:ea typeface="Arial"/>
              <a:cs typeface="DM Sans"/>
            </a:endParaRPr>
          </a:p>
          <a:p>
            <a:pPr marL="261850" indent="-261850">
              <a:buFont typeface="Arial"/>
              <a:buChar char="–"/>
              <a:defRPr/>
            </a:pPr>
            <a:r>
              <a:rPr lang="fr-BE" sz="1600" b="0" i="0" u="none" strike="noStrike" cap="none" spc="0" dirty="0">
                <a:solidFill>
                  <a:srgbClr val="000000"/>
                </a:solidFill>
                <a:latin typeface="DM Sans"/>
                <a:ea typeface="Arial"/>
                <a:cs typeface="DM Sans"/>
              </a:rPr>
              <a:t>Composition: représentant des Universités, d’un représentant des </a:t>
            </a:r>
            <a:r>
              <a:rPr lang="fr-BE" sz="1600" b="0" i="0" u="none" strike="noStrike" cap="none" spc="0" dirty="0" err="1">
                <a:solidFill>
                  <a:srgbClr val="000000"/>
                </a:solidFill>
                <a:latin typeface="DM Sans"/>
                <a:ea typeface="Arial"/>
                <a:cs typeface="DM Sans"/>
              </a:rPr>
              <a:t>CRa</a:t>
            </a:r>
            <a:r>
              <a:rPr lang="fr-BE" sz="1600" b="0" i="0" u="none" strike="noStrike" cap="none" spc="0" dirty="0">
                <a:solidFill>
                  <a:srgbClr val="000000"/>
                </a:solidFill>
                <a:latin typeface="DM Sans"/>
                <a:ea typeface="Arial"/>
                <a:cs typeface="DM Sans"/>
              </a:rPr>
              <a:t>, de quatre représentants des acteurs du secteur socio-économique, d’un représentant du Réseau </a:t>
            </a:r>
            <a:r>
              <a:rPr lang="fr-BE" sz="1600" b="0" i="0" u="none" strike="noStrike" cap="none" spc="0" dirty="0" err="1">
                <a:solidFill>
                  <a:srgbClr val="000000"/>
                </a:solidFill>
                <a:latin typeface="DM Sans"/>
                <a:ea typeface="Arial"/>
                <a:cs typeface="DM Sans"/>
              </a:rPr>
              <a:t>LiEU</a:t>
            </a:r>
            <a:r>
              <a:rPr lang="fr-BE" sz="1600" b="0" i="0" u="none" strike="noStrike" cap="none" spc="0" dirty="0">
                <a:solidFill>
                  <a:srgbClr val="000000"/>
                </a:solidFill>
                <a:latin typeface="DM Sans"/>
                <a:ea typeface="Arial"/>
                <a:cs typeface="DM Sans"/>
              </a:rPr>
              <a:t>, d’un représentant de </a:t>
            </a:r>
            <a:r>
              <a:rPr lang="fr-BE" sz="1600" b="0" i="0" u="none" strike="noStrike" cap="none" spc="0" dirty="0" err="1">
                <a:solidFill>
                  <a:srgbClr val="000000"/>
                </a:solidFill>
                <a:latin typeface="DM Sans"/>
                <a:ea typeface="Arial"/>
                <a:cs typeface="DM Sans"/>
              </a:rPr>
              <a:t>l’AdN</a:t>
            </a:r>
            <a:r>
              <a:rPr lang="fr-BE" sz="1600" b="0" i="0" u="none" strike="noStrike" cap="none" spc="0" dirty="0">
                <a:solidFill>
                  <a:srgbClr val="000000"/>
                </a:solidFill>
                <a:latin typeface="DM Sans"/>
                <a:ea typeface="Arial"/>
                <a:cs typeface="DM Sans"/>
              </a:rPr>
              <a:t> et d’un représentant du SPW-EER.  </a:t>
            </a:r>
            <a:endParaRPr sz="1600" b="0" i="0" u="none" strike="noStrike" cap="none" spc="0" dirty="0">
              <a:solidFill>
                <a:srgbClr val="000000"/>
              </a:solidFill>
              <a:latin typeface="DM Sans"/>
              <a:ea typeface="Arial"/>
              <a:cs typeface="DM Sans"/>
            </a:endParaRPr>
          </a:p>
          <a:p>
            <a:pPr marL="261850" indent="-261850">
              <a:buFont typeface="Arial"/>
              <a:buChar char="–"/>
              <a:defRPr/>
            </a:pPr>
            <a:r>
              <a:rPr lang="fr-BE" sz="1600" b="0" i="0" u="none" strike="noStrike" cap="none" spc="0" dirty="0">
                <a:solidFill>
                  <a:srgbClr val="000000"/>
                </a:solidFill>
                <a:latin typeface="DM Sans"/>
                <a:ea typeface="Arial"/>
                <a:cs typeface="DM Sans"/>
              </a:rPr>
              <a:t>Fréquence: au minimum 4 fois par an ou sur demande </a:t>
            </a:r>
            <a:endParaRPr sz="1600" b="0" i="0" u="none" strike="noStrike" cap="none" spc="0" dirty="0">
              <a:solidFill>
                <a:srgbClr val="000000"/>
              </a:solidFill>
              <a:latin typeface="Times New Roman"/>
              <a:cs typeface="Times New Roman"/>
            </a:endParaRPr>
          </a:p>
          <a:p>
            <a:pPr marL="261850" indent="-261850">
              <a:buFont typeface="Arial"/>
              <a:buChar char="–"/>
              <a:defRPr/>
            </a:pPr>
            <a:r>
              <a:rPr lang="fr-BE" sz="1600" b="0" i="0" u="none" strike="noStrike" cap="none" spc="0" dirty="0">
                <a:solidFill>
                  <a:srgbClr val="000000"/>
                </a:solidFill>
                <a:latin typeface="DM Sans"/>
                <a:ea typeface="Arial"/>
                <a:cs typeface="DM Sans"/>
              </a:rPr>
              <a:t>La coordination du comité est assurée par l’un des membres, tournante sur base annuelle.</a:t>
            </a:r>
            <a:endParaRPr sz="1600" b="0" i="0" u="none" strike="noStrike" cap="none" spc="0" dirty="0">
              <a:solidFill>
                <a:srgbClr val="000000"/>
              </a:solidFill>
              <a:latin typeface="DM Sans"/>
              <a:ea typeface="Arial"/>
              <a:cs typeface="DM Sans"/>
            </a:endParaRPr>
          </a:p>
        </p:txBody>
      </p:sp>
      <p:pic>
        <p:nvPicPr>
          <p:cNvPr id="1876561687" name="Image 8" descr="Une image contenant texte&#10;&#10;Description générée automatiquement"/>
          <p:cNvPicPr>
            <a:picLocks noChangeAspect="1"/>
          </p:cNvPicPr>
          <p:nvPr/>
        </p:nvPicPr>
        <p:blipFill>
          <a:blip r:embed="rId2"/>
          <a:stretch/>
        </p:blipFill>
        <p:spPr bwMode="auto">
          <a:xfrm>
            <a:off x="8223157" y="132627"/>
            <a:ext cx="596111" cy="4611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EB7E33"/>
            </a:gs>
            <a:gs pos="100000">
              <a:srgbClr val="AEDBDD"/>
            </a:gs>
          </a:gsLst>
          <a:lin ang="5400012" scaled="0"/>
        </a:gradFill>
        <a:effectLst/>
      </p:bgPr>
    </p:bg>
    <p:spTree>
      <p:nvGrpSpPr>
        <p:cNvPr id="1" name=""/>
        <p:cNvGrpSpPr/>
        <p:nvPr/>
      </p:nvGrpSpPr>
      <p:grpSpPr bwMode="auto">
        <a:xfrm>
          <a:off x="0" y="0"/>
          <a:ext cx="0" cy="0"/>
          <a:chOff x="0" y="0"/>
          <a:chExt cx="0" cy="0"/>
        </a:xfrm>
      </p:grpSpPr>
      <p:sp>
        <p:nvSpPr>
          <p:cNvPr id="607" name="Google Shape;607;p34"/>
          <p:cNvSpPr txBox="1">
            <a:spLocks noGrp="1"/>
          </p:cNvSpPr>
          <p:nvPr>
            <p:ph type="title" idx="2"/>
          </p:nvPr>
        </p:nvSpPr>
        <p:spPr bwMode="auto">
          <a:xfrm>
            <a:off x="876324" y="792424"/>
            <a:ext cx="7547935" cy="2131335"/>
          </a:xfrm>
          <a:prstGeom prst="rect">
            <a:avLst/>
          </a:prstGeom>
        </p:spPr>
        <p:txBody>
          <a:bodyPr spcFirstLastPara="1" wrap="square" lIns="91423" tIns="91423" rIns="91423" bIns="91423" anchor="b" anchorCtr="0">
            <a:noAutofit/>
          </a:bodyPr>
          <a:lstStyle/>
          <a:p>
            <a:pPr marL="0" lvl="0" indent="0" algn="l">
              <a:spcBef>
                <a:spcPts val="0"/>
              </a:spcBef>
              <a:spcAft>
                <a:spcPts val="0"/>
              </a:spcAft>
              <a:buNone/>
              <a:defRPr/>
            </a:pPr>
            <a:r>
              <a:rPr lang="fr-BE" dirty="0"/>
              <a:t>Statut sur les d</a:t>
            </a:r>
            <a:r>
              <a:rPr lang="en" dirty="0" err="1"/>
              <a:t>éfis</a:t>
            </a:r>
            <a:r>
              <a:rPr lang="en" dirty="0"/>
              <a:t> et </a:t>
            </a:r>
            <a:r>
              <a:rPr lang="en" dirty="0" err="1"/>
              <a:t>groupes</a:t>
            </a:r>
            <a:r>
              <a:rPr lang="en" dirty="0"/>
              <a:t> de travail</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125929" y="27383"/>
            <a:ext cx="6054300" cy="8574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 sz="3300" b="0" i="0" u="none" strike="noStrike" cap="none">
                <a:solidFill>
                  <a:schemeClr val="dk1"/>
                </a:solidFill>
                <a:latin typeface="Arial"/>
                <a:ea typeface="Arial"/>
                <a:cs typeface="Arial"/>
                <a:sym typeface="Arial"/>
              </a:rPr>
              <a:t>Projet CyberExcellence et Défis Collectifs Industriels </a:t>
            </a:r>
            <a:endParaRPr/>
          </a:p>
        </p:txBody>
      </p:sp>
      <p:sp>
        <p:nvSpPr>
          <p:cNvPr id="108" name="Google Shape;108;p18"/>
          <p:cNvSpPr txBox="1">
            <a:spLocks noGrp="1"/>
          </p:cNvSpPr>
          <p:nvPr>
            <p:ph type="body" idx="1"/>
          </p:nvPr>
        </p:nvSpPr>
        <p:spPr>
          <a:xfrm>
            <a:off x="196426" y="839390"/>
            <a:ext cx="5983800" cy="1763400"/>
          </a:xfrm>
          <a:prstGeom prst="rect">
            <a:avLst/>
          </a:prstGeom>
          <a:noFill/>
          <a:ln>
            <a:noFill/>
          </a:ln>
        </p:spPr>
        <p:txBody>
          <a:bodyPr spcFirstLastPara="1" wrap="square" lIns="68575" tIns="34275" rIns="68575" bIns="34275" anchor="t" anchorCtr="0">
            <a:normAutofit fontScale="47500" lnSpcReduction="20000"/>
          </a:bodyPr>
          <a:lstStyle/>
          <a:p>
            <a:pPr marL="127000" lvl="0" indent="-121920" algn="l" rtl="0">
              <a:lnSpc>
                <a:spcPct val="90000"/>
              </a:lnSpc>
              <a:spcBef>
                <a:spcPts val="0"/>
              </a:spcBef>
              <a:spcAft>
                <a:spcPts val="0"/>
              </a:spcAft>
              <a:buClr>
                <a:schemeClr val="dk1"/>
              </a:buClr>
              <a:buSzPct val="100000"/>
              <a:buChar char="●"/>
            </a:pPr>
            <a:r>
              <a:rPr lang="en" sz="2400" b="0" i="0" u="none" strike="noStrike" cap="none">
                <a:solidFill>
                  <a:schemeClr val="dk1"/>
                </a:solidFill>
                <a:latin typeface="Arial"/>
                <a:ea typeface="Arial"/>
                <a:cs typeface="Arial"/>
                <a:sym typeface="Arial"/>
              </a:rPr>
              <a:t>Projet CyberExcellence</a:t>
            </a:r>
            <a:endParaRPr sz="2400" b="0" i="0" u="none" strike="noStrike" cap="none">
              <a:solidFill>
                <a:schemeClr val="dk1"/>
              </a:solidFill>
              <a:latin typeface="Arial"/>
              <a:ea typeface="Arial"/>
              <a:cs typeface="Arial"/>
              <a:sym typeface="Arial"/>
            </a:endParaRPr>
          </a:p>
          <a:p>
            <a:pPr marL="381000" lvl="1" indent="-127634" algn="l" rtl="0">
              <a:lnSpc>
                <a:spcPct val="90000"/>
              </a:lnSpc>
              <a:spcBef>
                <a:spcPts val="300"/>
              </a:spcBef>
              <a:spcAft>
                <a:spcPts val="0"/>
              </a:spcAft>
              <a:buClr>
                <a:schemeClr val="dk1"/>
              </a:buClr>
              <a:buSzPct val="100000"/>
              <a:buChar char="○"/>
            </a:pPr>
            <a:r>
              <a:rPr lang="en" sz="2200" b="0" i="0" u="none" strike="noStrike" cap="none">
                <a:solidFill>
                  <a:schemeClr val="dk1"/>
                </a:solidFill>
                <a:latin typeface="Arial"/>
                <a:ea typeface="Arial"/>
                <a:cs typeface="Arial"/>
                <a:sym typeface="Arial"/>
              </a:rPr>
              <a:t>projet de recherche en cybersécurité, 01/01/2022, 18,9 millions de budget)</a:t>
            </a:r>
            <a:endParaRPr sz="2200" b="0" i="0" u="none" strike="noStrike" cap="none">
              <a:solidFill>
                <a:schemeClr val="dk1"/>
              </a:solidFill>
              <a:latin typeface="Arial"/>
              <a:ea typeface="Arial"/>
              <a:cs typeface="Arial"/>
              <a:sym typeface="Arial"/>
            </a:endParaRPr>
          </a:p>
          <a:p>
            <a:pPr marL="381000" lvl="1" indent="-127634" algn="l" rtl="0">
              <a:lnSpc>
                <a:spcPct val="90000"/>
              </a:lnSpc>
              <a:spcBef>
                <a:spcPts val="300"/>
              </a:spcBef>
              <a:spcAft>
                <a:spcPts val="0"/>
              </a:spcAft>
              <a:buClr>
                <a:schemeClr val="dk1"/>
              </a:buClr>
              <a:buSzPct val="100000"/>
              <a:buChar char="○"/>
            </a:pPr>
            <a:r>
              <a:rPr lang="en" sz="2200" b="0" i="0" u="none" strike="noStrike" cap="none">
                <a:solidFill>
                  <a:schemeClr val="dk1"/>
                </a:solidFill>
                <a:latin typeface="Arial"/>
                <a:ea typeface="Arial"/>
                <a:cs typeface="Arial"/>
                <a:sym typeface="Arial"/>
              </a:rPr>
              <a:t>Partenaires : 5 universités + 2 CRA</a:t>
            </a:r>
            <a:endParaRPr sz="2400" b="0" i="0" u="none" strike="noStrike" cap="none">
              <a:solidFill>
                <a:schemeClr val="dk1"/>
              </a:solidFill>
              <a:latin typeface="Arial"/>
              <a:ea typeface="Arial"/>
              <a:cs typeface="Arial"/>
              <a:sym typeface="Arial"/>
            </a:endParaRPr>
          </a:p>
          <a:p>
            <a:pPr marL="127000" lvl="0" indent="-121920" algn="l" rtl="0">
              <a:lnSpc>
                <a:spcPct val="90000"/>
              </a:lnSpc>
              <a:spcBef>
                <a:spcPts val="600"/>
              </a:spcBef>
              <a:spcAft>
                <a:spcPts val="0"/>
              </a:spcAft>
              <a:buClr>
                <a:schemeClr val="dk1"/>
              </a:buClr>
              <a:buSzPct val="100000"/>
              <a:buChar char="●"/>
            </a:pPr>
            <a:r>
              <a:rPr lang="en" sz="2400" b="0" i="0" u="none" strike="noStrike" cap="none">
                <a:solidFill>
                  <a:schemeClr val="dk1"/>
                </a:solidFill>
                <a:latin typeface="Arial"/>
                <a:ea typeface="Arial"/>
                <a:cs typeface="Arial"/>
                <a:sym typeface="Arial"/>
              </a:rPr>
              <a:t>Défi Collectif Industriel</a:t>
            </a:r>
            <a:endParaRPr sz="2400" b="0" i="0" u="none" strike="noStrike" cap="none">
              <a:solidFill>
                <a:schemeClr val="dk1"/>
              </a:solidFill>
              <a:latin typeface="Arial"/>
              <a:ea typeface="Arial"/>
              <a:cs typeface="Arial"/>
              <a:sym typeface="Arial"/>
            </a:endParaRPr>
          </a:p>
          <a:p>
            <a:pPr marL="381000" lvl="1" indent="-124142" algn="l" rtl="0">
              <a:lnSpc>
                <a:spcPct val="90000"/>
              </a:lnSpc>
              <a:spcBef>
                <a:spcPts val="300"/>
              </a:spcBef>
              <a:spcAft>
                <a:spcPts val="0"/>
              </a:spcAft>
              <a:buClr>
                <a:schemeClr val="dk1"/>
              </a:buClr>
              <a:buSzPct val="100000"/>
              <a:buChar char="○"/>
            </a:pPr>
            <a:r>
              <a:rPr lang="en" sz="2100" b="0" i="0" u="none" strike="noStrike" cap="none">
                <a:solidFill>
                  <a:schemeClr val="dk1"/>
                </a:solidFill>
                <a:latin typeface="Arial"/>
                <a:ea typeface="Arial"/>
                <a:cs typeface="Arial"/>
                <a:sym typeface="Arial"/>
              </a:rPr>
              <a:t>Récolte des besoins industriels dans le secteur concerné</a:t>
            </a:r>
            <a:endParaRPr sz="2400" b="0" i="0" u="none" strike="noStrike" cap="none">
              <a:solidFill>
                <a:schemeClr val="dk1"/>
              </a:solidFill>
              <a:latin typeface="Arial"/>
              <a:ea typeface="Arial"/>
              <a:cs typeface="Arial"/>
              <a:sym typeface="Arial"/>
            </a:endParaRPr>
          </a:p>
          <a:p>
            <a:pPr marL="381000" lvl="1" indent="-124142" algn="l" rtl="0">
              <a:lnSpc>
                <a:spcPct val="90000"/>
              </a:lnSpc>
              <a:spcBef>
                <a:spcPts val="300"/>
              </a:spcBef>
              <a:spcAft>
                <a:spcPts val="0"/>
              </a:spcAft>
              <a:buClr>
                <a:schemeClr val="dk1"/>
              </a:buClr>
              <a:buSzPct val="100000"/>
              <a:buChar char="○"/>
            </a:pPr>
            <a:r>
              <a:rPr lang="en" sz="2100" b="0" i="0" u="none" strike="noStrike" cap="none">
                <a:solidFill>
                  <a:schemeClr val="dk1"/>
                </a:solidFill>
                <a:latin typeface="Arial"/>
                <a:ea typeface="Arial"/>
                <a:cs typeface="Arial"/>
                <a:sym typeface="Arial"/>
              </a:rPr>
              <a:t>Identification des défis Collectif Industrie</a:t>
            </a:r>
            <a:endParaRPr sz="2400" b="0" i="0" u="none" strike="noStrike" cap="none">
              <a:solidFill>
                <a:schemeClr val="dk1"/>
              </a:solidFill>
              <a:latin typeface="Arial"/>
              <a:ea typeface="Arial"/>
              <a:cs typeface="Arial"/>
              <a:sym typeface="Arial"/>
            </a:endParaRPr>
          </a:p>
          <a:p>
            <a:pPr marL="127000" lvl="0" indent="-121920" algn="l" rtl="0">
              <a:lnSpc>
                <a:spcPct val="90000"/>
              </a:lnSpc>
              <a:spcBef>
                <a:spcPts val="600"/>
              </a:spcBef>
              <a:spcAft>
                <a:spcPts val="0"/>
              </a:spcAft>
              <a:buClr>
                <a:schemeClr val="dk1"/>
              </a:buClr>
              <a:buSzPct val="100000"/>
              <a:buChar char="●"/>
            </a:pPr>
            <a:r>
              <a:rPr lang="en" sz="2400" b="0" i="0" u="none" strike="noStrike" cap="none">
                <a:solidFill>
                  <a:schemeClr val="dk1"/>
                </a:solidFill>
                <a:latin typeface="Arial"/>
                <a:ea typeface="Arial"/>
                <a:cs typeface="Arial"/>
                <a:sym typeface="Arial"/>
              </a:rPr>
              <a:t>Factory</a:t>
            </a:r>
            <a:endParaRPr sz="2400" b="0" i="0" u="none" strike="noStrike" cap="none">
              <a:solidFill>
                <a:schemeClr val="dk1"/>
              </a:solidFill>
              <a:latin typeface="Arial"/>
              <a:ea typeface="Arial"/>
              <a:cs typeface="Arial"/>
              <a:sym typeface="Arial"/>
            </a:endParaRPr>
          </a:p>
          <a:p>
            <a:pPr marL="381000" lvl="1" indent="-124142" algn="l" rtl="0">
              <a:lnSpc>
                <a:spcPct val="90000"/>
              </a:lnSpc>
              <a:spcBef>
                <a:spcPts val="300"/>
              </a:spcBef>
              <a:spcAft>
                <a:spcPts val="0"/>
              </a:spcAft>
              <a:buClr>
                <a:schemeClr val="dk1"/>
              </a:buClr>
              <a:buSzPct val="100000"/>
              <a:buChar char="○"/>
            </a:pPr>
            <a:r>
              <a:rPr lang="en" sz="2100" b="0" i="0" u="none" strike="noStrike" cap="none">
                <a:solidFill>
                  <a:schemeClr val="dk1"/>
                </a:solidFill>
                <a:latin typeface="Arial"/>
                <a:ea typeface="Arial"/>
                <a:cs typeface="Arial"/>
                <a:sym typeface="Arial"/>
              </a:rPr>
              <a:t>Production de briques technologiques</a:t>
            </a:r>
            <a:endParaRPr sz="2400" b="0" i="0" u="none" strike="noStrike" cap="none">
              <a:solidFill>
                <a:schemeClr val="dk1"/>
              </a:solidFill>
              <a:latin typeface="Arial"/>
              <a:ea typeface="Arial"/>
              <a:cs typeface="Arial"/>
              <a:sym typeface="Arial"/>
            </a:endParaRPr>
          </a:p>
          <a:p>
            <a:pPr marL="381000" lvl="1" indent="-124142" algn="l" rtl="0">
              <a:lnSpc>
                <a:spcPct val="90000"/>
              </a:lnSpc>
              <a:spcBef>
                <a:spcPts val="300"/>
              </a:spcBef>
              <a:spcAft>
                <a:spcPts val="1200"/>
              </a:spcAft>
              <a:buClr>
                <a:schemeClr val="dk1"/>
              </a:buClr>
              <a:buSzPct val="100000"/>
              <a:buChar char="○"/>
            </a:pPr>
            <a:r>
              <a:rPr lang="en" sz="2100" b="0" i="0" u="none" strike="noStrike" cap="none">
                <a:solidFill>
                  <a:schemeClr val="dk1"/>
                </a:solidFill>
                <a:latin typeface="Arial"/>
                <a:ea typeface="Arial"/>
                <a:cs typeface="Arial"/>
                <a:sym typeface="Arial"/>
              </a:rPr>
              <a:t>Validées dans des démonstrateurs</a:t>
            </a:r>
            <a:endParaRPr sz="2100" b="0" i="0" u="none" strike="noStrike" cap="none">
              <a:solidFill>
                <a:schemeClr val="dk1"/>
              </a:solidFill>
              <a:latin typeface="Arial"/>
              <a:ea typeface="Arial"/>
              <a:cs typeface="Arial"/>
              <a:sym typeface="Arial"/>
            </a:endParaRPr>
          </a:p>
        </p:txBody>
      </p:sp>
      <p:graphicFrame>
        <p:nvGraphicFramePr>
          <p:cNvPr id="109" name="Google Shape;109;p18"/>
          <p:cNvGraphicFramePr/>
          <p:nvPr/>
        </p:nvGraphicFramePr>
        <p:xfrm>
          <a:off x="5185623" y="2088729"/>
          <a:ext cx="3916700" cy="3032910"/>
        </p:xfrm>
        <a:graphic>
          <a:graphicData uri="http://schemas.openxmlformats.org/drawingml/2006/table">
            <a:tbl>
              <a:tblPr firstRow="1" bandRow="1">
                <a:noFill/>
              </a:tblPr>
              <a:tblGrid>
                <a:gridCol w="3916700">
                  <a:extLst>
                    <a:ext uri="{9D8B030D-6E8A-4147-A177-3AD203B41FA5}">
                      <a16:colId xmlns:a16="http://schemas.microsoft.com/office/drawing/2014/main" val="20000"/>
                    </a:ext>
                  </a:extLst>
                </a:gridCol>
              </a:tblGrid>
              <a:tr h="274325">
                <a:tc>
                  <a:txBody>
                    <a:bodyPr/>
                    <a:lstStyle/>
                    <a:p>
                      <a:pPr marL="0" marR="0" lvl="0" indent="0" algn="l" rtl="0">
                        <a:spcBef>
                          <a:spcPts val="0"/>
                        </a:spcBef>
                        <a:spcAft>
                          <a:spcPts val="0"/>
                        </a:spcAft>
                        <a:buNone/>
                      </a:pPr>
                      <a:r>
                        <a:rPr lang="en" sz="1000" u="none" strike="noStrike" cap="none"/>
                        <a:t>WP</a:t>
                      </a:r>
                      <a:endParaRPr sz="1000" u="none" strike="noStrike" cap="none"/>
                    </a:p>
                  </a:txBody>
                  <a:tcPr marL="68600" marR="68600" marT="34300" marB="34300"/>
                </a:tc>
                <a:extLst>
                  <a:ext uri="{0D108BD9-81ED-4DB2-BD59-A6C34878D82A}">
                    <a16:rowId xmlns:a16="http://schemas.microsoft.com/office/drawing/2014/main" val="10000"/>
                  </a:ext>
                </a:extLst>
              </a:tr>
              <a:tr h="495325">
                <a:tc>
                  <a:txBody>
                    <a:bodyPr/>
                    <a:lstStyle/>
                    <a:p>
                      <a:pPr marL="0" marR="0" lvl="0" indent="0" algn="l" rtl="0">
                        <a:spcBef>
                          <a:spcPts val="0"/>
                        </a:spcBef>
                        <a:spcAft>
                          <a:spcPts val="0"/>
                        </a:spcAft>
                        <a:buNone/>
                      </a:pPr>
                      <a:r>
                        <a:rPr lang="en">
                          <a:solidFill>
                            <a:srgbClr val="000000"/>
                          </a:solidFill>
                        </a:rPr>
                        <a:t>WP1 : </a:t>
                      </a:r>
                      <a:r>
                        <a:rPr lang="en" sz="1400" b="0" i="0" u="none" strike="noStrike" cap="none">
                          <a:solidFill>
                            <a:srgbClr val="000000"/>
                          </a:solidFill>
                          <a:latin typeface="Arial"/>
                          <a:ea typeface="Arial"/>
                          <a:cs typeface="Arial"/>
                          <a:sym typeface="Arial"/>
                        </a:rPr>
                        <a:t>Rendre les systèmes résilients aux cyberattaques : phase de conception.</a:t>
                      </a:r>
                      <a:endParaRPr sz="1000" u="none" strike="noStrike" cap="none"/>
                    </a:p>
                  </a:txBody>
                  <a:tcPr marL="68600" marR="68600" marT="34300" marB="34300">
                    <a:solidFill>
                      <a:srgbClr val="D0DEEF"/>
                    </a:solidFill>
                  </a:tcPr>
                </a:tc>
                <a:extLst>
                  <a:ext uri="{0D108BD9-81ED-4DB2-BD59-A6C34878D82A}">
                    <a16:rowId xmlns:a16="http://schemas.microsoft.com/office/drawing/2014/main" val="10001"/>
                  </a:ext>
                </a:extLst>
              </a:tr>
              <a:tr h="495325">
                <a:tc>
                  <a:txBody>
                    <a:bodyPr/>
                    <a:lstStyle/>
                    <a:p>
                      <a:pPr marL="0" marR="0" lvl="0" indent="0" algn="l" rtl="0">
                        <a:spcBef>
                          <a:spcPts val="0"/>
                        </a:spcBef>
                        <a:spcAft>
                          <a:spcPts val="0"/>
                        </a:spcAft>
                        <a:buNone/>
                      </a:pPr>
                      <a:r>
                        <a:rPr lang="en">
                          <a:solidFill>
                            <a:srgbClr val="000000"/>
                          </a:solidFill>
                        </a:rPr>
                        <a:t>WP2 : Déte</a:t>
                      </a:r>
                      <a:r>
                        <a:rPr lang="en" sz="1400" b="0" i="0" u="none" strike="noStrike" cap="none">
                          <a:solidFill>
                            <a:srgbClr val="000000"/>
                          </a:solidFill>
                          <a:latin typeface="Arial"/>
                          <a:ea typeface="Arial"/>
                          <a:cs typeface="Arial"/>
                          <a:sym typeface="Arial"/>
                        </a:rPr>
                        <a:t>ction, Réponse, Réaction : Phase Dynamique</a:t>
                      </a:r>
                      <a:endParaRPr sz="1000" u="none" strike="noStrike" cap="none"/>
                    </a:p>
                  </a:txBody>
                  <a:tcPr marL="68600" marR="68600" marT="34300" marB="34300"/>
                </a:tc>
                <a:extLst>
                  <a:ext uri="{0D108BD9-81ED-4DB2-BD59-A6C34878D82A}">
                    <a16:rowId xmlns:a16="http://schemas.microsoft.com/office/drawing/2014/main" val="10002"/>
                  </a:ext>
                </a:extLst>
              </a:tr>
              <a:tr h="495325">
                <a:tc>
                  <a:txBody>
                    <a:bodyPr/>
                    <a:lstStyle/>
                    <a:p>
                      <a:pPr marL="0" marR="0" lvl="0" indent="0" algn="l" rtl="0">
                        <a:spcBef>
                          <a:spcPts val="0"/>
                        </a:spcBef>
                        <a:spcAft>
                          <a:spcPts val="0"/>
                        </a:spcAft>
                        <a:buNone/>
                      </a:pPr>
                      <a:r>
                        <a:rPr lang="en">
                          <a:solidFill>
                            <a:srgbClr val="000000"/>
                          </a:solidFill>
                        </a:rPr>
                        <a:t>WP3 : </a:t>
                      </a:r>
                      <a:r>
                        <a:rPr lang="en" sz="1400" b="0" i="0" u="none" strike="noStrike" cap="none">
                          <a:solidFill>
                            <a:srgbClr val="000000"/>
                          </a:solidFill>
                          <a:latin typeface="Arial"/>
                          <a:ea typeface="Arial"/>
                          <a:cs typeface="Arial"/>
                          <a:sym typeface="Arial"/>
                        </a:rPr>
                        <a:t>RGPD et Open data : sécurité à la conception</a:t>
                      </a:r>
                      <a:endParaRPr sz="1000" u="none" strike="noStrike" cap="none"/>
                    </a:p>
                  </a:txBody>
                  <a:tcPr marL="68600" marR="68600" marT="34300" marB="34300">
                    <a:solidFill>
                      <a:srgbClr val="D0DEEF"/>
                    </a:solidFill>
                  </a:tcPr>
                </a:tc>
                <a:extLst>
                  <a:ext uri="{0D108BD9-81ED-4DB2-BD59-A6C34878D82A}">
                    <a16:rowId xmlns:a16="http://schemas.microsoft.com/office/drawing/2014/main" val="10003"/>
                  </a:ext>
                </a:extLst>
              </a:tr>
              <a:tr h="495325">
                <a:tc>
                  <a:txBody>
                    <a:bodyPr/>
                    <a:lstStyle/>
                    <a:p>
                      <a:pPr marL="0" marR="0" lvl="0" indent="0" algn="l" rtl="0">
                        <a:spcBef>
                          <a:spcPts val="0"/>
                        </a:spcBef>
                        <a:spcAft>
                          <a:spcPts val="0"/>
                        </a:spcAft>
                        <a:buNone/>
                      </a:pPr>
                      <a:r>
                        <a:rPr lang="en">
                          <a:solidFill>
                            <a:srgbClr val="000000"/>
                          </a:solidFill>
                        </a:rPr>
                        <a:t>WP4 :</a:t>
                      </a:r>
                      <a:r>
                        <a:rPr lang="en" sz="1000" u="none" strike="noStrike" cap="none"/>
                        <a:t> </a:t>
                      </a:r>
                      <a:r>
                        <a:rPr lang="en" sz="1400" b="0" i="0" u="none" strike="noStrike" cap="none">
                          <a:solidFill>
                            <a:srgbClr val="000000"/>
                          </a:solidFill>
                          <a:latin typeface="Arial"/>
                          <a:ea typeface="Arial"/>
                          <a:cs typeface="Arial"/>
                          <a:sym typeface="Arial"/>
                        </a:rPr>
                        <a:t>La protection et le partage des données au cœur des préoccupations</a:t>
                      </a:r>
                      <a:endParaRPr sz="1000" u="none" strike="noStrike" cap="none"/>
                    </a:p>
                  </a:txBody>
                  <a:tcPr marL="68600" marR="68600" marT="34300" marB="34300"/>
                </a:tc>
                <a:extLst>
                  <a:ext uri="{0D108BD9-81ED-4DB2-BD59-A6C34878D82A}">
                    <a16:rowId xmlns:a16="http://schemas.microsoft.com/office/drawing/2014/main" val="10004"/>
                  </a:ext>
                </a:extLst>
              </a:tr>
              <a:tr h="495325">
                <a:tc>
                  <a:txBody>
                    <a:bodyPr/>
                    <a:lstStyle/>
                    <a:p>
                      <a:pPr marL="0" marR="0" lvl="0" indent="0" algn="l" rtl="0">
                        <a:spcBef>
                          <a:spcPts val="0"/>
                        </a:spcBef>
                        <a:spcAft>
                          <a:spcPts val="0"/>
                        </a:spcAft>
                        <a:buNone/>
                      </a:pPr>
                      <a:r>
                        <a:rPr lang="en">
                          <a:solidFill>
                            <a:srgbClr val="000000"/>
                          </a:solidFill>
                        </a:rPr>
                        <a:t>WP5 : </a:t>
                      </a:r>
                      <a:r>
                        <a:rPr lang="en" sz="1400" b="0" i="0" u="none" strike="noStrike" cap="none">
                          <a:solidFill>
                            <a:srgbClr val="000000"/>
                          </a:solidFill>
                          <a:latin typeface="Arial"/>
                          <a:ea typeface="Arial"/>
                          <a:cs typeface="Arial"/>
                          <a:sym typeface="Arial"/>
                        </a:rPr>
                        <a:t>Laboratoires d’expérimentation, de validation, et d’entraînement </a:t>
                      </a:r>
                      <a:endParaRPr sz="1000" u="none" strike="noStrike" cap="none"/>
                    </a:p>
                  </a:txBody>
                  <a:tcPr marL="68600" marR="68600" marT="34300" marB="34300"/>
                </a:tc>
                <a:extLst>
                  <a:ext uri="{0D108BD9-81ED-4DB2-BD59-A6C34878D82A}">
                    <a16:rowId xmlns:a16="http://schemas.microsoft.com/office/drawing/2014/main" val="10005"/>
                  </a:ext>
                </a:extLst>
              </a:tr>
              <a:tr h="281950">
                <a:tc>
                  <a:txBody>
                    <a:bodyPr/>
                    <a:lstStyle/>
                    <a:p>
                      <a:pPr marL="0" marR="0" lvl="0" indent="0" algn="l" rtl="0">
                        <a:spcBef>
                          <a:spcPts val="0"/>
                        </a:spcBef>
                        <a:spcAft>
                          <a:spcPts val="0"/>
                        </a:spcAft>
                        <a:buNone/>
                      </a:pPr>
                      <a:r>
                        <a:rPr lang="en">
                          <a:solidFill>
                            <a:srgbClr val="000000"/>
                          </a:solidFill>
                        </a:rPr>
                        <a:t>WP6 : F</a:t>
                      </a:r>
                      <a:r>
                        <a:rPr lang="en" sz="1400" b="0" i="0" u="none" strike="noStrike" cap="none">
                          <a:solidFill>
                            <a:srgbClr val="000000"/>
                          </a:solidFill>
                          <a:latin typeface="Arial Narrow"/>
                          <a:ea typeface="Arial Narrow"/>
                          <a:cs typeface="Arial Narrow"/>
                          <a:sym typeface="Arial Narrow"/>
                        </a:rPr>
                        <a:t>actory et grands défis</a:t>
                      </a:r>
                      <a:endParaRPr sz="1000" u="none" strike="noStrike" cap="none"/>
                    </a:p>
                  </a:txBody>
                  <a:tcPr marL="68600" marR="68600" marT="34300" marB="34300"/>
                </a:tc>
                <a:extLst>
                  <a:ext uri="{0D108BD9-81ED-4DB2-BD59-A6C34878D82A}">
                    <a16:rowId xmlns:a16="http://schemas.microsoft.com/office/drawing/2014/main" val="10006"/>
                  </a:ext>
                </a:extLst>
              </a:tr>
            </a:tbl>
          </a:graphicData>
        </a:graphic>
      </p:graphicFrame>
      <p:pic>
        <p:nvPicPr>
          <p:cNvPr id="110" name="Google Shape;110;p18"/>
          <p:cNvPicPr preferRelativeResize="0"/>
          <p:nvPr/>
        </p:nvPicPr>
        <p:blipFill rotWithShape="1">
          <a:blip r:embed="rId3">
            <a:alphaModFix/>
          </a:blip>
          <a:srcRect/>
          <a:stretch/>
        </p:blipFill>
        <p:spPr>
          <a:xfrm>
            <a:off x="42134" y="2575456"/>
            <a:ext cx="5143500" cy="2557462"/>
          </a:xfrm>
          <a:prstGeom prst="rect">
            <a:avLst/>
          </a:prstGeom>
          <a:noFill/>
          <a:ln>
            <a:noFill/>
          </a:ln>
        </p:spPr>
      </p:pic>
      <p:pic>
        <p:nvPicPr>
          <p:cNvPr id="111" name="Google Shape;111;p18"/>
          <p:cNvPicPr preferRelativeResize="0"/>
          <p:nvPr/>
        </p:nvPicPr>
        <p:blipFill rotWithShape="1">
          <a:blip r:embed="rId4">
            <a:alphaModFix/>
          </a:blip>
          <a:srcRect/>
          <a:stretch/>
        </p:blipFill>
        <p:spPr>
          <a:xfrm>
            <a:off x="4250719" y="2602823"/>
            <a:ext cx="934916" cy="504311"/>
          </a:xfrm>
          <a:prstGeom prst="rect">
            <a:avLst/>
          </a:prstGeom>
          <a:noFill/>
          <a:ln>
            <a:noFill/>
          </a:ln>
        </p:spPr>
      </p:pic>
      <p:pic>
        <p:nvPicPr>
          <p:cNvPr id="112" name="Google Shape;112;p18"/>
          <p:cNvPicPr preferRelativeResize="0"/>
          <p:nvPr/>
        </p:nvPicPr>
        <p:blipFill rotWithShape="1">
          <a:blip r:embed="rId5">
            <a:alphaModFix/>
          </a:blip>
          <a:srcRect/>
          <a:stretch/>
        </p:blipFill>
        <p:spPr>
          <a:xfrm>
            <a:off x="6108511" y="27383"/>
            <a:ext cx="3003344" cy="20613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E79EC3-2736-E373-BA55-802C9B248EC3}"/>
              </a:ext>
            </a:extLst>
          </p:cNvPr>
          <p:cNvSpPr>
            <a:spLocks noGrp="1"/>
          </p:cNvSpPr>
          <p:nvPr>
            <p:ph type="title"/>
          </p:nvPr>
        </p:nvSpPr>
        <p:spPr>
          <a:xfrm>
            <a:off x="311699" y="123478"/>
            <a:ext cx="8520599" cy="572699"/>
          </a:xfrm>
        </p:spPr>
        <p:txBody>
          <a:bodyPr/>
          <a:lstStyle/>
          <a:p>
            <a:r>
              <a:rPr lang="fr-FR" dirty="0">
                <a:solidFill>
                  <a:schemeClr val="tx1"/>
                </a:solidFill>
              </a:rPr>
              <a:t>Défi Collectif Industriel, Identification</a:t>
            </a:r>
          </a:p>
        </p:txBody>
      </p:sp>
      <p:sp>
        <p:nvSpPr>
          <p:cNvPr id="3" name="Espace réservé du contenu 2">
            <a:extLst>
              <a:ext uri="{FF2B5EF4-FFF2-40B4-BE49-F238E27FC236}">
                <a16:creationId xmlns:a16="http://schemas.microsoft.com/office/drawing/2014/main" id="{9263405F-EBD5-1777-0373-6C5420543574}"/>
              </a:ext>
            </a:extLst>
          </p:cNvPr>
          <p:cNvSpPr>
            <a:spLocks noGrp="1"/>
          </p:cNvSpPr>
          <p:nvPr>
            <p:ph idx="1"/>
          </p:nvPr>
        </p:nvSpPr>
        <p:spPr>
          <a:xfrm>
            <a:off x="311699" y="811534"/>
            <a:ext cx="8520599" cy="3416400"/>
          </a:xfrm>
        </p:spPr>
        <p:txBody>
          <a:bodyPr>
            <a:normAutofit lnSpcReduction="10000"/>
          </a:bodyPr>
          <a:lstStyle/>
          <a:p>
            <a:r>
              <a:rPr lang="fr-BE" dirty="0"/>
              <a:t>Défi R&amp;D industriel collectif = problème rencontré par un grand nombre d’entreprises d’un même secteur ou de secteurs différents </a:t>
            </a:r>
          </a:p>
          <a:p>
            <a:pPr lvl="1"/>
            <a:r>
              <a:rPr lang="fr-BE" dirty="0"/>
              <a:t>Les défis correspondent à des problèmes de recherche qui sont ancrés dans les besoins du tissu socio-économique wallon.</a:t>
            </a:r>
          </a:p>
          <a:p>
            <a:pPr lvl="1"/>
            <a:r>
              <a:rPr lang="fr-BE" dirty="0"/>
              <a:t>Identifie un problème fondamental à résoudre pour innover dans les DIS.</a:t>
            </a:r>
          </a:p>
          <a:p>
            <a:r>
              <a:rPr lang="fr-BE" dirty="0"/>
              <a:t>Identification</a:t>
            </a:r>
          </a:p>
          <a:p>
            <a:pPr lvl="1"/>
            <a:r>
              <a:rPr lang="fr-BE" dirty="0"/>
              <a:t>Traduire les besoins en défis collectifs. Des études de cas sont documentées de manière régulière avec les entreprises pour identifier l’évolution des besoins et identifier des défis initiaux et nouveaux défis</a:t>
            </a:r>
          </a:p>
          <a:p>
            <a:pPr lvl="1"/>
            <a:r>
              <a:rPr lang="fr-BE" dirty="0"/>
              <a:t>S’assurer qu’ils répondent à une recherche de pointe à bas TRL </a:t>
            </a:r>
          </a:p>
          <a:p>
            <a:pPr lvl="1"/>
            <a:r>
              <a:rPr lang="fr-BE" dirty="0"/>
              <a:t>Vérifier que les challenges scientifiques qui en découlent sont valorisables à court-terme par le tissu économique.</a:t>
            </a:r>
          </a:p>
        </p:txBody>
      </p:sp>
      <p:cxnSp>
        <p:nvCxnSpPr>
          <p:cNvPr id="6" name="Google Shape;304;p31">
            <a:extLst>
              <a:ext uri="{FF2B5EF4-FFF2-40B4-BE49-F238E27FC236}">
                <a16:creationId xmlns:a16="http://schemas.microsoft.com/office/drawing/2014/main" id="{3FBE436F-A528-7AB4-F24A-34495A58CB8D}"/>
              </a:ext>
            </a:extLst>
          </p:cNvPr>
          <p:cNvCxnSpPr>
            <a:cxnSpLocks/>
          </p:cNvCxnSpPr>
          <p:nvPr/>
        </p:nvCxnSpPr>
        <p:spPr bwMode="auto">
          <a:xfrm>
            <a:off x="280219" y="646771"/>
            <a:ext cx="9044309" cy="0"/>
          </a:xfrm>
          <a:prstGeom prst="straightConnector1">
            <a:avLst/>
          </a:prstGeom>
          <a:noFill/>
          <a:ln w="28575" cap="flat" cmpd="sng">
            <a:solidFill>
              <a:srgbClr val="EB7E33">
                <a:alpha val="40000"/>
              </a:srgbClr>
            </a:solidFill>
            <a:prstDash val="solid"/>
            <a:round/>
            <a:headEnd type="oval" w="med" len="med"/>
            <a:tailEnd type="oval" w="med" len="med"/>
          </a:ln>
        </p:spPr>
      </p:cxnSp>
      <p:pic>
        <p:nvPicPr>
          <p:cNvPr id="7" name="Image 6" descr="Une image contenant texte&#10;&#10;Description générée automatiquement">
            <a:extLst>
              <a:ext uri="{FF2B5EF4-FFF2-40B4-BE49-F238E27FC236}">
                <a16:creationId xmlns:a16="http://schemas.microsoft.com/office/drawing/2014/main" id="{6613816A-E6C3-8E0D-2E42-40C3F4984978}"/>
              </a:ext>
            </a:extLst>
          </p:cNvPr>
          <p:cNvPicPr>
            <a:picLocks noChangeAspect="1"/>
          </p:cNvPicPr>
          <p:nvPr/>
        </p:nvPicPr>
        <p:blipFill>
          <a:blip r:embed="rId3"/>
          <a:stretch/>
        </p:blipFill>
        <p:spPr bwMode="auto">
          <a:xfrm>
            <a:off x="8223158" y="132628"/>
            <a:ext cx="596112" cy="461143"/>
          </a:xfrm>
          <a:prstGeom prst="rect">
            <a:avLst/>
          </a:prstGeom>
        </p:spPr>
      </p:pic>
    </p:spTree>
    <p:extLst>
      <p:ext uri="{BB962C8B-B14F-4D97-AF65-F5344CB8AC3E}">
        <p14:creationId xmlns:p14="http://schemas.microsoft.com/office/powerpoint/2010/main" val="146042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85892A-3270-E97C-B4AB-03B83AEA96EA}"/>
              </a:ext>
            </a:extLst>
          </p:cNvPr>
          <p:cNvSpPr>
            <a:spLocks noGrp="1"/>
          </p:cNvSpPr>
          <p:nvPr>
            <p:ph type="title"/>
          </p:nvPr>
        </p:nvSpPr>
        <p:spPr>
          <a:xfrm>
            <a:off x="311699" y="195486"/>
            <a:ext cx="8520599" cy="572699"/>
          </a:xfrm>
        </p:spPr>
        <p:txBody>
          <a:bodyPr/>
          <a:lstStyle/>
          <a:p>
            <a:r>
              <a:rPr lang="fr-FR" dirty="0">
                <a:solidFill>
                  <a:schemeClr val="tx1"/>
                </a:solidFill>
              </a:rPr>
              <a:t>Défi, Problème de recherche, </a:t>
            </a:r>
            <a:r>
              <a:rPr lang="fr-FR" dirty="0" err="1">
                <a:solidFill>
                  <a:schemeClr val="tx1"/>
                </a:solidFill>
              </a:rPr>
              <a:t>Factory</a:t>
            </a:r>
            <a:r>
              <a:rPr lang="fr-FR" dirty="0">
                <a:solidFill>
                  <a:schemeClr val="tx1"/>
                </a:solidFill>
              </a:rPr>
              <a:t> et Valorisation</a:t>
            </a:r>
          </a:p>
        </p:txBody>
      </p:sp>
      <p:sp>
        <p:nvSpPr>
          <p:cNvPr id="3" name="Espace réservé du contenu 2">
            <a:extLst>
              <a:ext uri="{FF2B5EF4-FFF2-40B4-BE49-F238E27FC236}">
                <a16:creationId xmlns:a16="http://schemas.microsoft.com/office/drawing/2014/main" id="{A1239B38-AC46-7E37-3980-7153C17F6EF6}"/>
              </a:ext>
            </a:extLst>
          </p:cNvPr>
          <p:cNvSpPr>
            <a:spLocks noGrp="1"/>
          </p:cNvSpPr>
          <p:nvPr>
            <p:ph idx="1"/>
          </p:nvPr>
        </p:nvSpPr>
        <p:spPr>
          <a:xfrm>
            <a:off x="311699" y="843558"/>
            <a:ext cx="8520599" cy="3416400"/>
          </a:xfrm>
        </p:spPr>
        <p:txBody>
          <a:bodyPr>
            <a:normAutofit lnSpcReduction="10000"/>
          </a:bodyPr>
          <a:lstStyle/>
          <a:p>
            <a:r>
              <a:rPr lang="fr-BE" b="1" dirty="0"/>
              <a:t>Défis</a:t>
            </a:r>
            <a:r>
              <a:rPr lang="fr-BE" dirty="0"/>
              <a:t>: canaliser les travaux sur des enjeux essentiels identifiés dans les DIS pour la Région Wallonne.</a:t>
            </a:r>
          </a:p>
          <a:p>
            <a:r>
              <a:rPr lang="fr-BE" b="1" dirty="0"/>
              <a:t>Problèmes de recherche</a:t>
            </a:r>
            <a:r>
              <a:rPr lang="fr-BE" dirty="0"/>
              <a:t>: pour chacun des défis, différentes approches de recherche seront identifiées et déboucheront sur des travaux de recherche qui explorent les voies technologiques les plus prometteuses.</a:t>
            </a:r>
          </a:p>
          <a:p>
            <a:r>
              <a:rPr lang="fr-BE" b="1" dirty="0"/>
              <a:t>Briques technologiques</a:t>
            </a:r>
            <a:r>
              <a:rPr lang="fr-BE" dirty="0"/>
              <a:t> et </a:t>
            </a:r>
            <a:r>
              <a:rPr lang="fr-BE" b="1" dirty="0"/>
              <a:t>démonstrateurs</a:t>
            </a:r>
            <a:r>
              <a:rPr lang="fr-BE" dirty="0"/>
              <a:t>: les résultats de la recherche seront concrétisés par des briques technologiques de TRL2-4 qui seront expérimentées dans la </a:t>
            </a:r>
            <a:r>
              <a:rPr lang="fr-BE" dirty="0" err="1"/>
              <a:t>Factory</a:t>
            </a:r>
            <a:r>
              <a:rPr lang="fr-BE" dirty="0"/>
              <a:t> afin de vérifier si la brique technologique résout le défi technologique. </a:t>
            </a:r>
          </a:p>
          <a:p>
            <a:r>
              <a:rPr lang="fr-BE" b="1" dirty="0"/>
              <a:t>Implémentation successive</a:t>
            </a:r>
            <a:r>
              <a:rPr lang="fr-BE" dirty="0"/>
              <a:t> de défis collectifs industriels de la </a:t>
            </a:r>
            <a:r>
              <a:rPr lang="fr-BE" dirty="0" err="1"/>
              <a:t>CyberWal-Factory</a:t>
            </a:r>
            <a:r>
              <a:rPr lang="fr-BE" dirty="0"/>
              <a:t> de faire </a:t>
            </a:r>
            <a:r>
              <a:rPr lang="fr-BE" b="1" dirty="0"/>
              <a:t>monter en maturité </a:t>
            </a:r>
            <a:r>
              <a:rPr lang="fr-BE" dirty="0"/>
              <a:t>les recherches algorithmiques effectuées dans les WP1-5. Elle permet aussi de</a:t>
            </a:r>
            <a:endParaRPr lang="fr-FR" dirty="0"/>
          </a:p>
        </p:txBody>
      </p:sp>
      <p:sp>
        <p:nvSpPr>
          <p:cNvPr id="4" name="Flèche vers la droite 3">
            <a:extLst>
              <a:ext uri="{FF2B5EF4-FFF2-40B4-BE49-F238E27FC236}">
                <a16:creationId xmlns:a16="http://schemas.microsoft.com/office/drawing/2014/main" id="{33ADCA9E-1042-21A2-97D1-79E915A9887D}"/>
              </a:ext>
            </a:extLst>
          </p:cNvPr>
          <p:cNvSpPr/>
          <p:nvPr/>
        </p:nvSpPr>
        <p:spPr>
          <a:xfrm>
            <a:off x="1979712" y="4490450"/>
            <a:ext cx="482453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76281F13-952C-D02E-7983-27CD55692705}"/>
              </a:ext>
            </a:extLst>
          </p:cNvPr>
          <p:cNvSpPr txBox="1"/>
          <p:nvPr/>
        </p:nvSpPr>
        <p:spPr>
          <a:xfrm>
            <a:off x="1907704" y="4244633"/>
            <a:ext cx="671979" cy="307777"/>
          </a:xfrm>
          <a:prstGeom prst="rect">
            <a:avLst/>
          </a:prstGeom>
          <a:noFill/>
        </p:spPr>
        <p:txBody>
          <a:bodyPr wrap="none" rtlCol="0">
            <a:spAutoFit/>
          </a:bodyPr>
          <a:lstStyle/>
          <a:p>
            <a:r>
              <a:rPr lang="fr-FR" dirty="0"/>
              <a:t>TRL 1</a:t>
            </a:r>
          </a:p>
        </p:txBody>
      </p:sp>
      <p:sp>
        <p:nvSpPr>
          <p:cNvPr id="6" name="ZoneTexte 5">
            <a:extLst>
              <a:ext uri="{FF2B5EF4-FFF2-40B4-BE49-F238E27FC236}">
                <a16:creationId xmlns:a16="http://schemas.microsoft.com/office/drawing/2014/main" id="{FBCB8A60-200E-DFC8-4B5A-6C24DADF0F75}"/>
              </a:ext>
            </a:extLst>
          </p:cNvPr>
          <p:cNvSpPr txBox="1"/>
          <p:nvPr/>
        </p:nvSpPr>
        <p:spPr>
          <a:xfrm>
            <a:off x="6210627" y="4227934"/>
            <a:ext cx="671979" cy="307777"/>
          </a:xfrm>
          <a:prstGeom prst="rect">
            <a:avLst/>
          </a:prstGeom>
          <a:noFill/>
        </p:spPr>
        <p:txBody>
          <a:bodyPr wrap="none" rtlCol="0">
            <a:spAutoFit/>
          </a:bodyPr>
          <a:lstStyle/>
          <a:p>
            <a:r>
              <a:rPr lang="fr-FR" dirty="0"/>
              <a:t>TRL 9</a:t>
            </a:r>
          </a:p>
        </p:txBody>
      </p:sp>
      <p:sp>
        <p:nvSpPr>
          <p:cNvPr id="7" name="ZoneTexte 6">
            <a:extLst>
              <a:ext uri="{FF2B5EF4-FFF2-40B4-BE49-F238E27FC236}">
                <a16:creationId xmlns:a16="http://schemas.microsoft.com/office/drawing/2014/main" id="{974269B6-A6EC-CA99-9178-087F205B6E7B}"/>
              </a:ext>
            </a:extLst>
          </p:cNvPr>
          <p:cNvSpPr txBox="1"/>
          <p:nvPr/>
        </p:nvSpPr>
        <p:spPr>
          <a:xfrm>
            <a:off x="2857477" y="4244562"/>
            <a:ext cx="284052" cy="307777"/>
          </a:xfrm>
          <a:prstGeom prst="rect">
            <a:avLst/>
          </a:prstGeom>
          <a:noFill/>
        </p:spPr>
        <p:txBody>
          <a:bodyPr wrap="none" rtlCol="0">
            <a:spAutoFit/>
          </a:bodyPr>
          <a:lstStyle/>
          <a:p>
            <a:r>
              <a:rPr lang="fr-FR" dirty="0"/>
              <a:t>2</a:t>
            </a:r>
          </a:p>
        </p:txBody>
      </p:sp>
      <p:sp>
        <p:nvSpPr>
          <p:cNvPr id="8" name="ZoneTexte 7">
            <a:extLst>
              <a:ext uri="{FF2B5EF4-FFF2-40B4-BE49-F238E27FC236}">
                <a16:creationId xmlns:a16="http://schemas.microsoft.com/office/drawing/2014/main" id="{DD9D9FE4-A2F9-DA2F-D28A-E9BE7C58BFE2}"/>
              </a:ext>
            </a:extLst>
          </p:cNvPr>
          <p:cNvSpPr txBox="1"/>
          <p:nvPr/>
        </p:nvSpPr>
        <p:spPr>
          <a:xfrm>
            <a:off x="3430336" y="4238481"/>
            <a:ext cx="284052" cy="307777"/>
          </a:xfrm>
          <a:prstGeom prst="rect">
            <a:avLst/>
          </a:prstGeom>
          <a:noFill/>
        </p:spPr>
        <p:txBody>
          <a:bodyPr wrap="none" rtlCol="0">
            <a:spAutoFit/>
          </a:bodyPr>
          <a:lstStyle/>
          <a:p>
            <a:r>
              <a:rPr lang="fr-FR" dirty="0"/>
              <a:t>3</a:t>
            </a:r>
          </a:p>
        </p:txBody>
      </p:sp>
      <p:sp>
        <p:nvSpPr>
          <p:cNvPr id="9" name="ZoneTexte 8">
            <a:extLst>
              <a:ext uri="{FF2B5EF4-FFF2-40B4-BE49-F238E27FC236}">
                <a16:creationId xmlns:a16="http://schemas.microsoft.com/office/drawing/2014/main" id="{006C4BFC-527B-A70D-D81A-2720FA1125D5}"/>
              </a:ext>
            </a:extLst>
          </p:cNvPr>
          <p:cNvSpPr txBox="1"/>
          <p:nvPr/>
        </p:nvSpPr>
        <p:spPr>
          <a:xfrm>
            <a:off x="3946400" y="4238480"/>
            <a:ext cx="284052" cy="307777"/>
          </a:xfrm>
          <a:prstGeom prst="rect">
            <a:avLst/>
          </a:prstGeom>
          <a:noFill/>
        </p:spPr>
        <p:txBody>
          <a:bodyPr wrap="none" rtlCol="0">
            <a:spAutoFit/>
          </a:bodyPr>
          <a:lstStyle/>
          <a:p>
            <a:r>
              <a:rPr lang="fr-FR" dirty="0"/>
              <a:t>4</a:t>
            </a:r>
          </a:p>
        </p:txBody>
      </p:sp>
      <p:sp>
        <p:nvSpPr>
          <p:cNvPr id="10" name="ZoneTexte 9">
            <a:extLst>
              <a:ext uri="{FF2B5EF4-FFF2-40B4-BE49-F238E27FC236}">
                <a16:creationId xmlns:a16="http://schemas.microsoft.com/office/drawing/2014/main" id="{01A3C6FC-FFF4-9DF3-9188-DE550DB92D73}"/>
              </a:ext>
            </a:extLst>
          </p:cNvPr>
          <p:cNvSpPr txBox="1"/>
          <p:nvPr/>
        </p:nvSpPr>
        <p:spPr>
          <a:xfrm>
            <a:off x="4513234" y="4238479"/>
            <a:ext cx="284052" cy="307777"/>
          </a:xfrm>
          <a:prstGeom prst="rect">
            <a:avLst/>
          </a:prstGeom>
          <a:noFill/>
        </p:spPr>
        <p:txBody>
          <a:bodyPr wrap="none" rtlCol="0">
            <a:spAutoFit/>
          </a:bodyPr>
          <a:lstStyle/>
          <a:p>
            <a:r>
              <a:rPr lang="fr-FR" dirty="0"/>
              <a:t>5</a:t>
            </a:r>
          </a:p>
        </p:txBody>
      </p:sp>
      <p:sp>
        <p:nvSpPr>
          <p:cNvPr id="11" name="ZoneTexte 10">
            <a:extLst>
              <a:ext uri="{FF2B5EF4-FFF2-40B4-BE49-F238E27FC236}">
                <a16:creationId xmlns:a16="http://schemas.microsoft.com/office/drawing/2014/main" id="{2D1651A6-62B8-433B-4D44-B005F631C7C6}"/>
              </a:ext>
            </a:extLst>
          </p:cNvPr>
          <p:cNvSpPr txBox="1"/>
          <p:nvPr/>
        </p:nvSpPr>
        <p:spPr>
          <a:xfrm>
            <a:off x="4944067" y="4238478"/>
            <a:ext cx="284052" cy="307777"/>
          </a:xfrm>
          <a:prstGeom prst="rect">
            <a:avLst/>
          </a:prstGeom>
          <a:noFill/>
        </p:spPr>
        <p:txBody>
          <a:bodyPr wrap="none" rtlCol="0">
            <a:spAutoFit/>
          </a:bodyPr>
          <a:lstStyle/>
          <a:p>
            <a:r>
              <a:rPr lang="fr-FR" dirty="0"/>
              <a:t>6</a:t>
            </a:r>
          </a:p>
        </p:txBody>
      </p:sp>
      <p:sp>
        <p:nvSpPr>
          <p:cNvPr id="12" name="ZoneTexte 11">
            <a:extLst>
              <a:ext uri="{FF2B5EF4-FFF2-40B4-BE49-F238E27FC236}">
                <a16:creationId xmlns:a16="http://schemas.microsoft.com/office/drawing/2014/main" id="{F24C4C01-8F60-385C-2D6B-FEEBA0965107}"/>
              </a:ext>
            </a:extLst>
          </p:cNvPr>
          <p:cNvSpPr txBox="1"/>
          <p:nvPr/>
        </p:nvSpPr>
        <p:spPr>
          <a:xfrm>
            <a:off x="5884939" y="4248199"/>
            <a:ext cx="284052" cy="307777"/>
          </a:xfrm>
          <a:prstGeom prst="rect">
            <a:avLst/>
          </a:prstGeom>
          <a:noFill/>
        </p:spPr>
        <p:txBody>
          <a:bodyPr wrap="none" rtlCol="0">
            <a:spAutoFit/>
          </a:bodyPr>
          <a:lstStyle/>
          <a:p>
            <a:r>
              <a:rPr lang="fr-FR" dirty="0"/>
              <a:t>8</a:t>
            </a:r>
          </a:p>
        </p:txBody>
      </p:sp>
      <p:sp>
        <p:nvSpPr>
          <p:cNvPr id="13" name="ZoneTexte 12">
            <a:extLst>
              <a:ext uri="{FF2B5EF4-FFF2-40B4-BE49-F238E27FC236}">
                <a16:creationId xmlns:a16="http://schemas.microsoft.com/office/drawing/2014/main" id="{B7A33E82-8EC1-8C01-8FB6-1F5F5F4CE83F}"/>
              </a:ext>
            </a:extLst>
          </p:cNvPr>
          <p:cNvSpPr txBox="1"/>
          <p:nvPr/>
        </p:nvSpPr>
        <p:spPr>
          <a:xfrm>
            <a:off x="5438084" y="4238478"/>
            <a:ext cx="284052" cy="307777"/>
          </a:xfrm>
          <a:prstGeom prst="rect">
            <a:avLst/>
          </a:prstGeom>
          <a:noFill/>
        </p:spPr>
        <p:txBody>
          <a:bodyPr wrap="none" rtlCol="0">
            <a:spAutoFit/>
          </a:bodyPr>
          <a:lstStyle/>
          <a:p>
            <a:r>
              <a:rPr lang="fr-FR" dirty="0"/>
              <a:t>7</a:t>
            </a:r>
          </a:p>
        </p:txBody>
      </p:sp>
      <p:cxnSp>
        <p:nvCxnSpPr>
          <p:cNvPr id="15" name="Connecteur droit avec flèche 14">
            <a:extLst>
              <a:ext uri="{FF2B5EF4-FFF2-40B4-BE49-F238E27FC236}">
                <a16:creationId xmlns:a16="http://schemas.microsoft.com/office/drawing/2014/main" id="{680CEB8E-BC07-BA37-8D5D-F4951B8DC928}"/>
              </a:ext>
            </a:extLst>
          </p:cNvPr>
          <p:cNvCxnSpPr/>
          <p:nvPr/>
        </p:nvCxnSpPr>
        <p:spPr>
          <a:xfrm>
            <a:off x="2987824" y="4803998"/>
            <a:ext cx="108012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1E9A86F-DF1D-FAB7-8122-3516EBD3B4F4}"/>
              </a:ext>
            </a:extLst>
          </p:cNvPr>
          <p:cNvSpPr txBox="1"/>
          <p:nvPr/>
        </p:nvSpPr>
        <p:spPr>
          <a:xfrm>
            <a:off x="2699792" y="4837579"/>
            <a:ext cx="1529586" cy="307777"/>
          </a:xfrm>
          <a:prstGeom prst="rect">
            <a:avLst/>
          </a:prstGeom>
          <a:noFill/>
        </p:spPr>
        <p:txBody>
          <a:bodyPr wrap="none" rtlCol="0">
            <a:spAutoFit/>
          </a:bodyPr>
          <a:lstStyle/>
          <a:p>
            <a:r>
              <a:rPr lang="fr-FR" dirty="0" err="1"/>
              <a:t>CyberExcellence</a:t>
            </a:r>
            <a:endParaRPr lang="fr-FR" dirty="0"/>
          </a:p>
        </p:txBody>
      </p:sp>
      <p:sp>
        <p:nvSpPr>
          <p:cNvPr id="17" name="ZoneTexte 16">
            <a:extLst>
              <a:ext uri="{FF2B5EF4-FFF2-40B4-BE49-F238E27FC236}">
                <a16:creationId xmlns:a16="http://schemas.microsoft.com/office/drawing/2014/main" id="{3564C6CF-48FB-809C-9AF4-4D035391E33D}"/>
              </a:ext>
            </a:extLst>
          </p:cNvPr>
          <p:cNvSpPr txBox="1"/>
          <p:nvPr/>
        </p:nvSpPr>
        <p:spPr>
          <a:xfrm>
            <a:off x="4139952" y="4856261"/>
            <a:ext cx="1826141" cy="307777"/>
          </a:xfrm>
          <a:prstGeom prst="rect">
            <a:avLst/>
          </a:prstGeom>
          <a:noFill/>
        </p:spPr>
        <p:txBody>
          <a:bodyPr wrap="none" rtlCol="0">
            <a:spAutoFit/>
          </a:bodyPr>
          <a:lstStyle/>
          <a:p>
            <a:r>
              <a:rPr lang="fr-FR" dirty="0"/>
              <a:t>« Vallée de la mort »</a:t>
            </a:r>
          </a:p>
        </p:txBody>
      </p:sp>
      <p:sp>
        <p:nvSpPr>
          <p:cNvPr id="18" name="ZoneTexte 17">
            <a:extLst>
              <a:ext uri="{FF2B5EF4-FFF2-40B4-BE49-F238E27FC236}">
                <a16:creationId xmlns:a16="http://schemas.microsoft.com/office/drawing/2014/main" id="{BD3E2F8A-A2D3-4BBE-E733-597A6AEAC6F5}"/>
              </a:ext>
            </a:extLst>
          </p:cNvPr>
          <p:cNvSpPr txBox="1"/>
          <p:nvPr/>
        </p:nvSpPr>
        <p:spPr>
          <a:xfrm>
            <a:off x="6835640" y="4470705"/>
            <a:ext cx="1208985" cy="307777"/>
          </a:xfrm>
          <a:prstGeom prst="rect">
            <a:avLst/>
          </a:prstGeom>
          <a:noFill/>
        </p:spPr>
        <p:txBody>
          <a:bodyPr wrap="none" rtlCol="0">
            <a:spAutoFit/>
          </a:bodyPr>
          <a:lstStyle/>
          <a:p>
            <a:r>
              <a:rPr lang="fr-FR" dirty="0"/>
              <a:t>Opérationnel</a:t>
            </a:r>
          </a:p>
        </p:txBody>
      </p:sp>
      <p:sp>
        <p:nvSpPr>
          <p:cNvPr id="19" name="ZoneTexte 18">
            <a:extLst>
              <a:ext uri="{FF2B5EF4-FFF2-40B4-BE49-F238E27FC236}">
                <a16:creationId xmlns:a16="http://schemas.microsoft.com/office/drawing/2014/main" id="{034C29B5-EA1E-D86A-4B10-6624E9232BFD}"/>
              </a:ext>
            </a:extLst>
          </p:cNvPr>
          <p:cNvSpPr txBox="1"/>
          <p:nvPr/>
        </p:nvSpPr>
        <p:spPr>
          <a:xfrm>
            <a:off x="649026" y="4443958"/>
            <a:ext cx="1258678" cy="307777"/>
          </a:xfrm>
          <a:prstGeom prst="rect">
            <a:avLst/>
          </a:prstGeom>
          <a:noFill/>
        </p:spPr>
        <p:txBody>
          <a:bodyPr wrap="none" rtlCol="0">
            <a:spAutoFit/>
          </a:bodyPr>
          <a:lstStyle/>
          <a:p>
            <a:r>
              <a:rPr lang="fr-FR" dirty="0"/>
              <a:t>Idée, concept</a:t>
            </a:r>
          </a:p>
        </p:txBody>
      </p:sp>
      <p:cxnSp>
        <p:nvCxnSpPr>
          <p:cNvPr id="20" name="Connecteur droit avec flèche 19">
            <a:extLst>
              <a:ext uri="{FF2B5EF4-FFF2-40B4-BE49-F238E27FC236}">
                <a16:creationId xmlns:a16="http://schemas.microsoft.com/office/drawing/2014/main" id="{F57AC276-0C23-34B9-C26D-87F73ADE8547}"/>
              </a:ext>
            </a:extLst>
          </p:cNvPr>
          <p:cNvCxnSpPr>
            <a:cxnSpLocks/>
          </p:cNvCxnSpPr>
          <p:nvPr/>
        </p:nvCxnSpPr>
        <p:spPr>
          <a:xfrm>
            <a:off x="4139952" y="4803998"/>
            <a:ext cx="144016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Google Shape;304;p31">
            <a:extLst>
              <a:ext uri="{FF2B5EF4-FFF2-40B4-BE49-F238E27FC236}">
                <a16:creationId xmlns:a16="http://schemas.microsoft.com/office/drawing/2014/main" id="{4B75F844-D400-153D-3910-B894CCB0A27A}"/>
              </a:ext>
            </a:extLst>
          </p:cNvPr>
          <p:cNvCxnSpPr>
            <a:cxnSpLocks/>
          </p:cNvCxnSpPr>
          <p:nvPr/>
        </p:nvCxnSpPr>
        <p:spPr bwMode="auto">
          <a:xfrm>
            <a:off x="280219" y="646771"/>
            <a:ext cx="9188325" cy="0"/>
          </a:xfrm>
          <a:prstGeom prst="straightConnector1">
            <a:avLst/>
          </a:prstGeom>
          <a:noFill/>
          <a:ln w="28575" cap="flat" cmpd="sng">
            <a:solidFill>
              <a:srgbClr val="EB7E33">
                <a:alpha val="40000"/>
              </a:srgbClr>
            </a:solidFill>
            <a:prstDash val="solid"/>
            <a:round/>
            <a:headEnd type="oval" w="med" len="med"/>
            <a:tailEnd type="oval" w="med" len="med"/>
          </a:ln>
        </p:spPr>
      </p:cxnSp>
      <p:pic>
        <p:nvPicPr>
          <p:cNvPr id="21" name="Image 20" descr="Une image contenant texte&#10;&#10;Description générée automatiquement">
            <a:extLst>
              <a:ext uri="{FF2B5EF4-FFF2-40B4-BE49-F238E27FC236}">
                <a16:creationId xmlns:a16="http://schemas.microsoft.com/office/drawing/2014/main" id="{2C4ACBA2-6FA5-F993-1DB0-D1892A76F78D}"/>
              </a:ext>
            </a:extLst>
          </p:cNvPr>
          <p:cNvPicPr>
            <a:picLocks noChangeAspect="1"/>
          </p:cNvPicPr>
          <p:nvPr/>
        </p:nvPicPr>
        <p:blipFill>
          <a:blip r:embed="rId2"/>
          <a:stretch/>
        </p:blipFill>
        <p:spPr bwMode="auto">
          <a:xfrm>
            <a:off x="8223158" y="132628"/>
            <a:ext cx="596112" cy="461143"/>
          </a:xfrm>
          <a:prstGeom prst="rect">
            <a:avLst/>
          </a:prstGeom>
        </p:spPr>
      </p:pic>
    </p:spTree>
    <p:extLst>
      <p:ext uri="{BB962C8B-B14F-4D97-AF65-F5344CB8AC3E}">
        <p14:creationId xmlns:p14="http://schemas.microsoft.com/office/powerpoint/2010/main" val="187531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ZoneTexte 7"/>
          <p:cNvSpPr txBox="1"/>
          <p:nvPr/>
        </p:nvSpPr>
        <p:spPr bwMode="auto">
          <a:xfrm>
            <a:off x="126608" y="195486"/>
            <a:ext cx="8045792" cy="461665"/>
          </a:xfrm>
          <a:prstGeom prst="rect">
            <a:avLst/>
          </a:prstGeom>
          <a:noFill/>
        </p:spPr>
        <p:txBody>
          <a:bodyPr wrap="none" rtlCol="0">
            <a:spAutoFit/>
          </a:bodyPr>
          <a:lstStyle/>
          <a:p>
            <a:pPr>
              <a:defRPr/>
            </a:pPr>
            <a:r>
              <a:rPr lang="fr-FR" sz="2400" b="1" dirty="0">
                <a:latin typeface="Viga"/>
                <a:ea typeface="Roboto"/>
              </a:rPr>
              <a:t>Méthodologie de travail par Défi et groupes de travail par défi</a:t>
            </a:r>
            <a:endParaRPr b="1" dirty="0"/>
          </a:p>
        </p:txBody>
      </p:sp>
      <p:pic>
        <p:nvPicPr>
          <p:cNvPr id="3" name="Image 2"/>
          <p:cNvPicPr>
            <a:picLocks noChangeAspect="1"/>
          </p:cNvPicPr>
          <p:nvPr/>
        </p:nvPicPr>
        <p:blipFill>
          <a:blip r:embed="rId2"/>
          <a:stretch/>
        </p:blipFill>
        <p:spPr bwMode="auto">
          <a:xfrm>
            <a:off x="35496" y="1224145"/>
            <a:ext cx="4320480" cy="2965368"/>
          </a:xfrm>
          <a:prstGeom prst="rect">
            <a:avLst/>
          </a:prstGeom>
        </p:spPr>
      </p:pic>
      <p:graphicFrame>
        <p:nvGraphicFramePr>
          <p:cNvPr id="7" name="Tableau 3">
            <a:extLst>
              <a:ext uri="{FF2B5EF4-FFF2-40B4-BE49-F238E27FC236}">
                <a16:creationId xmlns:a16="http://schemas.microsoft.com/office/drawing/2014/main" id="{59B69B33-4BD7-8167-0543-211883CA9C28}"/>
              </a:ext>
            </a:extLst>
          </p:cNvPr>
          <p:cNvGraphicFramePr>
            <a:graphicFrameLocks noGrp="1"/>
          </p:cNvGraphicFramePr>
          <p:nvPr>
            <p:extLst>
              <p:ext uri="{D42A27DB-BD31-4B8C-83A1-F6EECF244321}">
                <p14:modId xmlns:p14="http://schemas.microsoft.com/office/powerpoint/2010/main" val="3287808467"/>
              </p:ext>
            </p:extLst>
          </p:nvPr>
        </p:nvGraphicFramePr>
        <p:xfrm>
          <a:off x="4380804" y="915566"/>
          <a:ext cx="4681943" cy="4175760"/>
        </p:xfrm>
        <a:graphic>
          <a:graphicData uri="http://schemas.openxmlformats.org/drawingml/2006/table">
            <a:tbl>
              <a:tblPr firstRow="1" bandRow="1"/>
              <a:tblGrid>
                <a:gridCol w="1566398">
                  <a:extLst>
                    <a:ext uri="{9D8B030D-6E8A-4147-A177-3AD203B41FA5}">
                      <a16:colId xmlns:a16="http://schemas.microsoft.com/office/drawing/2014/main" val="20000"/>
                    </a:ext>
                  </a:extLst>
                </a:gridCol>
                <a:gridCol w="1190463">
                  <a:extLst>
                    <a:ext uri="{9D8B030D-6E8A-4147-A177-3AD203B41FA5}">
                      <a16:colId xmlns:a16="http://schemas.microsoft.com/office/drawing/2014/main" val="20001"/>
                    </a:ext>
                  </a:extLst>
                </a:gridCol>
                <a:gridCol w="1925082">
                  <a:extLst>
                    <a:ext uri="{9D8B030D-6E8A-4147-A177-3AD203B41FA5}">
                      <a16:colId xmlns:a16="http://schemas.microsoft.com/office/drawing/2014/main" val="20002"/>
                    </a:ext>
                  </a:extLst>
                </a:gridCol>
              </a:tblGrid>
              <a:tr h="370840">
                <a:tc>
                  <a:txBody>
                    <a:bodyPr/>
                    <a:lstStyle/>
                    <a:p>
                      <a:pPr>
                        <a:defRPr/>
                      </a:pPr>
                      <a:r>
                        <a:rPr lang="fr-FR"/>
                        <a:t>Phase</a:t>
                      </a:r>
                      <a:endParaRPr/>
                    </a:p>
                  </a:txBody>
                  <a:tcPr/>
                </a:tc>
                <a:tc>
                  <a:txBody>
                    <a:bodyPr/>
                    <a:lstStyle/>
                    <a:p>
                      <a:pPr>
                        <a:defRPr/>
                      </a:pPr>
                      <a:r>
                        <a:rPr lang="fr-FR"/>
                        <a:t>Chercheurs</a:t>
                      </a:r>
                      <a:endParaRPr/>
                    </a:p>
                  </a:txBody>
                  <a:tcPr/>
                </a:tc>
                <a:tc>
                  <a:txBody>
                    <a:bodyPr/>
                    <a:lstStyle/>
                    <a:p>
                      <a:pPr>
                        <a:defRPr/>
                      </a:pPr>
                      <a:r>
                        <a:rPr lang="fr-FR" dirty="0"/>
                        <a:t>Entreprises (Groupe de travail)</a:t>
                      </a:r>
                      <a:endParaRPr dirty="0"/>
                    </a:p>
                  </a:txBody>
                  <a:tcPr/>
                </a:tc>
                <a:extLst>
                  <a:ext uri="{0D108BD9-81ED-4DB2-BD59-A6C34878D82A}">
                    <a16:rowId xmlns:a16="http://schemas.microsoft.com/office/drawing/2014/main" val="10000"/>
                  </a:ext>
                </a:extLst>
              </a:tr>
              <a:tr h="370840">
                <a:tc>
                  <a:txBody>
                    <a:bodyPr/>
                    <a:lstStyle/>
                    <a:p>
                      <a:pPr>
                        <a:defRPr/>
                      </a:pPr>
                      <a:r>
                        <a:rPr lang="fr-FR" dirty="0"/>
                        <a:t>identification des besoins (études de cas)</a:t>
                      </a:r>
                      <a:endParaRPr dirty="0"/>
                    </a:p>
                  </a:txBody>
                  <a:tcPr/>
                </a:tc>
                <a:tc>
                  <a:txBody>
                    <a:bodyPr/>
                    <a:lstStyle/>
                    <a:p>
                      <a:pPr>
                        <a:defRPr/>
                      </a:pPr>
                      <a:r>
                        <a:rPr lang="fr-FR"/>
                        <a:t>demande études de cas</a:t>
                      </a:r>
                      <a:endParaRPr/>
                    </a:p>
                  </a:txBody>
                  <a:tcPr/>
                </a:tc>
                <a:tc>
                  <a:txBody>
                    <a:bodyPr/>
                    <a:lstStyle/>
                    <a:p>
                      <a:pPr>
                        <a:defRPr/>
                      </a:pPr>
                      <a:r>
                        <a:rPr lang="fr-FR" dirty="0"/>
                        <a:t>proposition d’études de cas</a:t>
                      </a:r>
                      <a:endParaRPr dirty="0"/>
                    </a:p>
                  </a:txBody>
                  <a:tcPr/>
                </a:tc>
                <a:extLst>
                  <a:ext uri="{0D108BD9-81ED-4DB2-BD59-A6C34878D82A}">
                    <a16:rowId xmlns:a16="http://schemas.microsoft.com/office/drawing/2014/main" val="10001"/>
                  </a:ext>
                </a:extLst>
              </a:tr>
              <a:tr h="370840">
                <a:tc>
                  <a:txBody>
                    <a:bodyPr/>
                    <a:lstStyle/>
                    <a:p>
                      <a:pPr>
                        <a:defRPr/>
                      </a:pPr>
                      <a:r>
                        <a:rPr lang="fr-FR" dirty="0"/>
                        <a:t>identification du défi</a:t>
                      </a:r>
                      <a:endParaRPr dirty="0"/>
                    </a:p>
                  </a:txBody>
                  <a:tcPr/>
                </a:tc>
                <a:tc>
                  <a:txBody>
                    <a:bodyPr/>
                    <a:lstStyle/>
                    <a:p>
                      <a:pPr>
                        <a:defRPr/>
                      </a:pPr>
                      <a:r>
                        <a:rPr lang="fr-FR" dirty="0"/>
                        <a:t>définition</a:t>
                      </a:r>
                      <a:endParaRPr dirty="0"/>
                    </a:p>
                  </a:txBody>
                  <a:tcPr/>
                </a:tc>
                <a:tc>
                  <a:txBody>
                    <a:bodyPr/>
                    <a:lstStyle/>
                    <a:p>
                      <a:pPr>
                        <a:defRPr/>
                      </a:pPr>
                      <a:r>
                        <a:rPr lang="fr-FR" dirty="0"/>
                        <a:t>Consultation: validation, groupes de travail</a:t>
                      </a:r>
                    </a:p>
                  </a:txBody>
                  <a:tcPr/>
                </a:tc>
                <a:extLst>
                  <a:ext uri="{0D108BD9-81ED-4DB2-BD59-A6C34878D82A}">
                    <a16:rowId xmlns:a16="http://schemas.microsoft.com/office/drawing/2014/main" val="10002"/>
                  </a:ext>
                </a:extLst>
              </a:tr>
              <a:tr h="470376">
                <a:tc>
                  <a:txBody>
                    <a:bodyPr/>
                    <a:lstStyle/>
                    <a:p>
                      <a:pPr>
                        <a:defRPr/>
                      </a:pPr>
                      <a:r>
                        <a:rPr lang="fr-FR" dirty="0"/>
                        <a:t>identification des problèmes de recherche</a:t>
                      </a:r>
                      <a:endParaRPr dirty="0"/>
                    </a:p>
                  </a:txBody>
                  <a:tcPr/>
                </a:tc>
                <a:tc>
                  <a:txBody>
                    <a:bodyPr/>
                    <a:lstStyle/>
                    <a:p>
                      <a:pPr>
                        <a:defRPr/>
                      </a:pPr>
                      <a:r>
                        <a:rPr lang="fr-FR"/>
                        <a:t>définition</a:t>
                      </a:r>
                      <a:endParaRPr/>
                    </a:p>
                  </a:txBody>
                  <a:tcPr/>
                </a:tc>
                <a:tc>
                  <a:txBody>
                    <a:bodyPr/>
                    <a:lstStyle/>
                    <a:p>
                      <a:pPr>
                        <a:defRPr/>
                      </a:pPr>
                      <a:r>
                        <a:rPr lang="fr-FR"/>
                        <a:t>commentaires</a:t>
                      </a:r>
                      <a:endParaRPr/>
                    </a:p>
                  </a:txBody>
                  <a:tcPr/>
                </a:tc>
                <a:extLst>
                  <a:ext uri="{0D108BD9-81ED-4DB2-BD59-A6C34878D82A}">
                    <a16:rowId xmlns:a16="http://schemas.microsoft.com/office/drawing/2014/main" val="10003"/>
                  </a:ext>
                </a:extLst>
              </a:tr>
              <a:tr h="370840">
                <a:tc>
                  <a:txBody>
                    <a:bodyPr/>
                    <a:lstStyle/>
                    <a:p>
                      <a:pPr>
                        <a:defRPr/>
                      </a:pPr>
                      <a:r>
                        <a:rPr lang="fr-FR" dirty="0"/>
                        <a:t>réalisation de la recherche, briques</a:t>
                      </a:r>
                      <a:endParaRPr dirty="0"/>
                    </a:p>
                  </a:txBody>
                  <a:tcPr/>
                </a:tc>
                <a:tc>
                  <a:txBody>
                    <a:bodyPr/>
                    <a:lstStyle/>
                    <a:p>
                      <a:pPr>
                        <a:defRPr/>
                      </a:pPr>
                      <a:r>
                        <a:rPr lang="fr-FR" dirty="0"/>
                        <a:t>réalisation</a:t>
                      </a:r>
                      <a:endParaRPr dirty="0"/>
                    </a:p>
                  </a:txBody>
                  <a:tcPr/>
                </a:tc>
                <a:tc>
                  <a:txBody>
                    <a:bodyPr/>
                    <a:lstStyle/>
                    <a:p>
                      <a:pPr>
                        <a:defRPr/>
                      </a:pPr>
                      <a:r>
                        <a:rPr lang="fr-FR" dirty="0"/>
                        <a:t>commentaires</a:t>
                      </a:r>
                      <a:endParaRPr dirty="0"/>
                    </a:p>
                  </a:txBody>
                  <a:tcPr/>
                </a:tc>
                <a:extLst>
                  <a:ext uri="{0D108BD9-81ED-4DB2-BD59-A6C34878D82A}">
                    <a16:rowId xmlns:a16="http://schemas.microsoft.com/office/drawing/2014/main" val="10004"/>
                  </a:ext>
                </a:extLst>
              </a:tr>
              <a:tr h="370840">
                <a:tc>
                  <a:txBody>
                    <a:bodyPr/>
                    <a:lstStyle/>
                    <a:p>
                      <a:pPr>
                        <a:defRPr/>
                      </a:pPr>
                      <a:r>
                        <a:rPr lang="fr-FR" dirty="0"/>
                        <a:t>définition des démonstrateurs</a:t>
                      </a:r>
                      <a:endParaRPr dirty="0"/>
                    </a:p>
                  </a:txBody>
                  <a:tcPr/>
                </a:tc>
                <a:tc>
                  <a:txBody>
                    <a:bodyPr/>
                    <a:lstStyle/>
                    <a:p>
                      <a:pPr>
                        <a:defRPr/>
                      </a:pPr>
                      <a:r>
                        <a:rPr lang="fr-FR"/>
                        <a:t>déploiement dans la factory</a:t>
                      </a:r>
                    </a:p>
                  </a:txBody>
                  <a:tcPr/>
                </a:tc>
                <a:tc>
                  <a:txBody>
                    <a:bodyPr/>
                    <a:lstStyle/>
                    <a:p>
                      <a:pPr>
                        <a:defRPr/>
                      </a:pPr>
                      <a:r>
                        <a:rPr lang="fr-FR" dirty="0"/>
                        <a:t>accès, commentaires</a:t>
                      </a:r>
                      <a:endParaRPr dirty="0"/>
                    </a:p>
                  </a:txBody>
                  <a:tcPr/>
                </a:tc>
                <a:extLst>
                  <a:ext uri="{0D108BD9-81ED-4DB2-BD59-A6C34878D82A}">
                    <a16:rowId xmlns:a16="http://schemas.microsoft.com/office/drawing/2014/main" val="10005"/>
                  </a:ext>
                </a:extLst>
              </a:tr>
            </a:tbl>
          </a:graphicData>
        </a:graphic>
      </p:graphicFrame>
      <p:cxnSp>
        <p:nvCxnSpPr>
          <p:cNvPr id="4" name="Google Shape;304;p31">
            <a:extLst>
              <a:ext uri="{FF2B5EF4-FFF2-40B4-BE49-F238E27FC236}">
                <a16:creationId xmlns:a16="http://schemas.microsoft.com/office/drawing/2014/main" id="{1B8F8376-9596-B3A9-0C79-45DE3AD6032D}"/>
              </a:ext>
            </a:extLst>
          </p:cNvPr>
          <p:cNvCxnSpPr>
            <a:cxnSpLocks/>
          </p:cNvCxnSpPr>
          <p:nvPr/>
        </p:nvCxnSpPr>
        <p:spPr bwMode="auto">
          <a:xfrm>
            <a:off x="280219" y="646771"/>
            <a:ext cx="9116317" cy="0"/>
          </a:xfrm>
          <a:prstGeom prst="straightConnector1">
            <a:avLst/>
          </a:prstGeom>
          <a:noFill/>
          <a:ln w="28575" cap="flat" cmpd="sng">
            <a:solidFill>
              <a:srgbClr val="EB7E33">
                <a:alpha val="40000"/>
              </a:srgbClr>
            </a:solidFill>
            <a:prstDash val="solid"/>
            <a:round/>
            <a:headEnd type="oval" w="med" len="med"/>
            <a:tailEnd type="oval" w="med" len="med"/>
          </a:ln>
        </p:spPr>
      </p:cxnSp>
      <p:pic>
        <p:nvPicPr>
          <p:cNvPr id="5" name="Image 4" descr="Une image contenant texte&#10;&#10;Description générée automatiquement">
            <a:extLst>
              <a:ext uri="{FF2B5EF4-FFF2-40B4-BE49-F238E27FC236}">
                <a16:creationId xmlns:a16="http://schemas.microsoft.com/office/drawing/2014/main" id="{24673B2B-0629-9297-7F9C-629CC512EAA0}"/>
              </a:ext>
            </a:extLst>
          </p:cNvPr>
          <p:cNvPicPr>
            <a:picLocks noChangeAspect="1"/>
          </p:cNvPicPr>
          <p:nvPr/>
        </p:nvPicPr>
        <p:blipFill>
          <a:blip r:embed="rId3"/>
          <a:stretch/>
        </p:blipFill>
        <p:spPr bwMode="auto">
          <a:xfrm>
            <a:off x="8223158" y="132628"/>
            <a:ext cx="596112" cy="4611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72D86-8BAC-AFD6-A969-92E620AA4BEB}"/>
              </a:ext>
            </a:extLst>
          </p:cNvPr>
          <p:cNvSpPr>
            <a:spLocks noGrp="1"/>
          </p:cNvSpPr>
          <p:nvPr>
            <p:ph type="title"/>
          </p:nvPr>
        </p:nvSpPr>
        <p:spPr>
          <a:xfrm>
            <a:off x="311699" y="54835"/>
            <a:ext cx="8520599" cy="572699"/>
          </a:xfrm>
        </p:spPr>
        <p:txBody>
          <a:bodyPr/>
          <a:lstStyle/>
          <a:p>
            <a:r>
              <a:rPr lang="fr-FR" dirty="0">
                <a:solidFill>
                  <a:schemeClr val="tx1"/>
                </a:solidFill>
              </a:rPr>
              <a:t>Organisation des défis</a:t>
            </a:r>
          </a:p>
        </p:txBody>
      </p:sp>
      <p:sp>
        <p:nvSpPr>
          <p:cNvPr id="3" name="Espace réservé du contenu 2">
            <a:extLst>
              <a:ext uri="{FF2B5EF4-FFF2-40B4-BE49-F238E27FC236}">
                <a16:creationId xmlns:a16="http://schemas.microsoft.com/office/drawing/2014/main" id="{E7C3DBC6-8470-2E49-413E-848DA3B63E29}"/>
              </a:ext>
            </a:extLst>
          </p:cNvPr>
          <p:cNvSpPr>
            <a:spLocks noGrp="1"/>
          </p:cNvSpPr>
          <p:nvPr>
            <p:ph idx="1"/>
          </p:nvPr>
        </p:nvSpPr>
        <p:spPr>
          <a:xfrm>
            <a:off x="311699" y="523502"/>
            <a:ext cx="4980381" cy="3416400"/>
          </a:xfrm>
        </p:spPr>
        <p:txBody>
          <a:bodyPr/>
          <a:lstStyle/>
          <a:p>
            <a:r>
              <a:rPr lang="fr-BE" dirty="0"/>
              <a:t>Organisation des défis</a:t>
            </a:r>
          </a:p>
          <a:p>
            <a:pPr lvl="1"/>
            <a:r>
              <a:rPr lang="fr-BE" dirty="0"/>
              <a:t>15 défis identifiés dans la proposition</a:t>
            </a:r>
          </a:p>
          <a:p>
            <a:pPr lvl="1"/>
            <a:r>
              <a:rPr lang="fr-BE" dirty="0"/>
              <a:t>Actuellement, on travaille sur 5 défis </a:t>
            </a:r>
          </a:p>
          <a:p>
            <a:pPr lvl="1"/>
            <a:r>
              <a:rPr lang="fr-BE" dirty="0"/>
              <a:t>Nouveaux défis générés par une démarche d’open innovation sur 3 cycles complets de 2 années</a:t>
            </a:r>
          </a:p>
          <a:p>
            <a:r>
              <a:rPr lang="fr-BE" dirty="0"/>
              <a:t>Matrice croisée Défis-WP/tâches </a:t>
            </a:r>
            <a:endParaRPr lang="fr-FR" dirty="0"/>
          </a:p>
        </p:txBody>
      </p:sp>
      <p:sp>
        <p:nvSpPr>
          <p:cNvPr id="9" name="ZoneTexte 8">
            <a:extLst>
              <a:ext uri="{FF2B5EF4-FFF2-40B4-BE49-F238E27FC236}">
                <a16:creationId xmlns:a16="http://schemas.microsoft.com/office/drawing/2014/main" id="{815D563B-809D-9EC5-18C6-B446466BF446}"/>
              </a:ext>
            </a:extLst>
          </p:cNvPr>
          <p:cNvSpPr txBox="1"/>
          <p:nvPr/>
        </p:nvSpPr>
        <p:spPr>
          <a:xfrm>
            <a:off x="5076056" y="3573062"/>
            <a:ext cx="4572000" cy="307777"/>
          </a:xfrm>
          <a:prstGeom prst="rect">
            <a:avLst/>
          </a:prstGeom>
          <a:noFill/>
        </p:spPr>
        <p:txBody>
          <a:bodyPr wrap="square">
            <a:spAutoFit/>
          </a:bodyPr>
          <a:lstStyle/>
          <a:p>
            <a:r>
              <a:rPr lang="fr-FR" dirty="0"/>
              <a:t>https://</a:t>
            </a:r>
            <a:r>
              <a:rPr lang="fr-FR" dirty="0" err="1"/>
              <a:t>cyberwal.be</a:t>
            </a:r>
            <a:r>
              <a:rPr lang="fr-FR" dirty="0"/>
              <a:t>/</a:t>
            </a:r>
            <a:r>
              <a:rPr lang="fr-FR" dirty="0" err="1"/>
              <a:t>cyberexcellence</a:t>
            </a:r>
            <a:r>
              <a:rPr lang="fr-FR" dirty="0"/>
              <a:t>-grands-</a:t>
            </a:r>
            <a:r>
              <a:rPr lang="fr-FR" dirty="0" err="1"/>
              <a:t>defis</a:t>
            </a:r>
            <a:r>
              <a:rPr lang="fr-FR" dirty="0"/>
              <a:t>/</a:t>
            </a:r>
          </a:p>
        </p:txBody>
      </p:sp>
      <p:pic>
        <p:nvPicPr>
          <p:cNvPr id="8" name="Image 7" descr="Une image contenant table&#10;&#10;Description générée automatiquement">
            <a:extLst>
              <a:ext uri="{FF2B5EF4-FFF2-40B4-BE49-F238E27FC236}">
                <a16:creationId xmlns:a16="http://schemas.microsoft.com/office/drawing/2014/main" id="{65BDBBA1-D704-382A-0311-769BBAB9CC4E}"/>
              </a:ext>
            </a:extLst>
          </p:cNvPr>
          <p:cNvPicPr>
            <a:picLocks noChangeAspect="1"/>
          </p:cNvPicPr>
          <p:nvPr/>
        </p:nvPicPr>
        <p:blipFill>
          <a:blip r:embed="rId2"/>
          <a:stretch/>
        </p:blipFill>
        <p:spPr bwMode="auto">
          <a:xfrm>
            <a:off x="546493" y="2802697"/>
            <a:ext cx="4413143" cy="2285968"/>
          </a:xfrm>
          <a:prstGeom prst="rect">
            <a:avLst/>
          </a:prstGeom>
        </p:spPr>
      </p:pic>
      <p:pic>
        <p:nvPicPr>
          <p:cNvPr id="10" name="Image 9">
            <a:extLst>
              <a:ext uri="{FF2B5EF4-FFF2-40B4-BE49-F238E27FC236}">
                <a16:creationId xmlns:a16="http://schemas.microsoft.com/office/drawing/2014/main" id="{A3764095-1C2B-7381-FD45-9FEABD9C4035}"/>
              </a:ext>
            </a:extLst>
          </p:cNvPr>
          <p:cNvPicPr>
            <a:picLocks noChangeAspect="1"/>
          </p:cNvPicPr>
          <p:nvPr/>
        </p:nvPicPr>
        <p:blipFill>
          <a:blip r:embed="rId3"/>
          <a:stretch/>
        </p:blipFill>
        <p:spPr bwMode="auto">
          <a:xfrm>
            <a:off x="5194430" y="705327"/>
            <a:ext cx="3842066" cy="2758065"/>
          </a:xfrm>
          <a:prstGeom prst="rect">
            <a:avLst/>
          </a:prstGeom>
        </p:spPr>
      </p:pic>
      <p:cxnSp>
        <p:nvCxnSpPr>
          <p:cNvPr id="7" name="Google Shape;304;p31">
            <a:extLst>
              <a:ext uri="{FF2B5EF4-FFF2-40B4-BE49-F238E27FC236}">
                <a16:creationId xmlns:a16="http://schemas.microsoft.com/office/drawing/2014/main" id="{F5B619E7-3DFF-0D93-48FC-C1BC86F7D3B9}"/>
              </a:ext>
            </a:extLst>
          </p:cNvPr>
          <p:cNvCxnSpPr>
            <a:cxnSpLocks/>
          </p:cNvCxnSpPr>
          <p:nvPr/>
        </p:nvCxnSpPr>
        <p:spPr bwMode="auto">
          <a:xfrm>
            <a:off x="293247" y="555526"/>
            <a:ext cx="9103289" cy="0"/>
          </a:xfrm>
          <a:prstGeom prst="straightConnector1">
            <a:avLst/>
          </a:prstGeom>
          <a:noFill/>
          <a:ln w="28575" cap="flat" cmpd="sng">
            <a:solidFill>
              <a:srgbClr val="EB7E33">
                <a:alpha val="40000"/>
              </a:srgbClr>
            </a:solidFill>
            <a:prstDash val="solid"/>
            <a:round/>
            <a:headEnd type="oval" w="med" len="med"/>
            <a:tailEnd type="oval" w="med" len="med"/>
          </a:ln>
        </p:spPr>
      </p:cxnSp>
      <p:pic>
        <p:nvPicPr>
          <p:cNvPr id="11" name="Image 10" descr="Une image contenant texte&#10;&#10;Description générée automatiquement">
            <a:extLst>
              <a:ext uri="{FF2B5EF4-FFF2-40B4-BE49-F238E27FC236}">
                <a16:creationId xmlns:a16="http://schemas.microsoft.com/office/drawing/2014/main" id="{9FB5515B-9E52-06D3-1D62-46CA13272495}"/>
              </a:ext>
            </a:extLst>
          </p:cNvPr>
          <p:cNvPicPr>
            <a:picLocks noChangeAspect="1"/>
          </p:cNvPicPr>
          <p:nvPr/>
        </p:nvPicPr>
        <p:blipFill>
          <a:blip r:embed="rId4"/>
          <a:stretch/>
        </p:blipFill>
        <p:spPr bwMode="auto">
          <a:xfrm>
            <a:off x="8236186" y="132628"/>
            <a:ext cx="596112" cy="461143"/>
          </a:xfrm>
          <a:prstGeom prst="rect">
            <a:avLst/>
          </a:prstGeom>
        </p:spPr>
      </p:pic>
    </p:spTree>
    <p:extLst>
      <p:ext uri="{BB962C8B-B14F-4D97-AF65-F5344CB8AC3E}">
        <p14:creationId xmlns:p14="http://schemas.microsoft.com/office/powerpoint/2010/main" val="3229406233"/>
      </p:ext>
    </p:extLst>
  </p:cSld>
  <p:clrMapOvr>
    <a:masterClrMapping/>
  </p:clrMapOvr>
</p:sld>
</file>

<file path=ppt/theme/theme1.xml><?xml version="1.0" encoding="utf-8"?>
<a:theme xmlns:a="http://schemas.openxmlformats.org/drawingml/2006/main" name="Cyber Security Business Plan">
  <a:themeElements>
    <a:clrScheme name="Simple Light">
      <a:dk1>
        <a:srgbClr val="000000"/>
      </a:dk1>
      <a:lt1>
        <a:srgbClr val="FFFFFF"/>
      </a:lt1>
      <a:dk2>
        <a:srgbClr val="595959"/>
      </a:dk2>
      <a:lt2>
        <a:srgbClr val="1F1C51"/>
      </a:lt2>
      <a:accent1>
        <a:srgbClr val="1F1C51"/>
      </a:accent1>
      <a:accent2>
        <a:srgbClr val="ACFFD9"/>
      </a:accent2>
      <a:accent3>
        <a:srgbClr val="C6FF00"/>
      </a:accent3>
      <a:accent4>
        <a:srgbClr val="FFFFFF"/>
      </a:accent4>
      <a:accent5>
        <a:srgbClr val="A8C987"/>
      </a:accent5>
      <a:accent6>
        <a:srgbClr val="8BE3FF"/>
      </a:accent6>
      <a:hlink>
        <a:srgbClr val="1F1C51"/>
      </a:hlink>
      <a:folHlink>
        <a:srgbClr val="0097A7"/>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mple Light">
    <a:dk1>
      <a:srgbClr val="000000"/>
    </a:dk1>
    <a:lt1>
      <a:srgbClr val="FFFFFF"/>
    </a:lt1>
    <a:dk2>
      <a:srgbClr val="595959"/>
    </a:dk2>
    <a:lt2>
      <a:srgbClr val="1F1C51"/>
    </a:lt2>
    <a:accent1>
      <a:srgbClr val="1F1C51"/>
    </a:accent1>
    <a:accent2>
      <a:srgbClr val="ACFFD9"/>
    </a:accent2>
    <a:accent3>
      <a:srgbClr val="C6FF00"/>
    </a:accent3>
    <a:accent4>
      <a:srgbClr val="FFFFFF"/>
    </a:accent4>
    <a:accent5>
      <a:srgbClr val="A8C987"/>
    </a:accent5>
    <a:accent6>
      <a:srgbClr val="8BE3FF"/>
    </a:accent6>
    <a:hlink>
      <a:srgbClr val="1F1C51"/>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749</TotalTime>
  <Words>2517</Words>
  <Application>Microsoft Macintosh PowerPoint</Application>
  <DocSecurity>0</DocSecurity>
  <PresentationFormat>Affichage à l'écran (16:9)</PresentationFormat>
  <Paragraphs>327</Paragraphs>
  <Slides>25</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Noto Sans KR</vt:lpstr>
      <vt:lpstr>Open Sans</vt:lpstr>
      <vt:lpstr>Arial Narrow</vt:lpstr>
      <vt:lpstr>DM Sans</vt:lpstr>
      <vt:lpstr>Times New Roman</vt:lpstr>
      <vt:lpstr>Viga</vt:lpstr>
      <vt:lpstr>Calibri</vt:lpstr>
      <vt:lpstr>Arial</vt:lpstr>
      <vt:lpstr>Cyber Security Business Plan</vt:lpstr>
      <vt:lpstr>CYBER Excellence </vt:lpstr>
      <vt:lpstr>Présentation PowerPoint</vt:lpstr>
      <vt:lpstr>Présentation PowerPoint</vt:lpstr>
      <vt:lpstr>Statut sur les défis et groupes de travail</vt:lpstr>
      <vt:lpstr>Projet CyberExcellence et Défis Collectifs Industriels </vt:lpstr>
      <vt:lpstr>Défi Collectif Industriel, Identification</vt:lpstr>
      <vt:lpstr>Défi, Problème de recherche, Factory et Valorisation</vt:lpstr>
      <vt:lpstr>Présentation PowerPoint</vt:lpstr>
      <vt:lpstr>Organisation des défis</vt:lpstr>
      <vt:lpstr>Consultation auprès des Entreprises sur les défis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Montée en maturité des briques technologiques dans la Factory</vt:lpstr>
      <vt:lpstr>Présentation PowerPoint</vt:lpstr>
      <vt:lpstr>Présentation PowerPoint</vt:lpstr>
      <vt:lpstr>Discussion</vt:lpstr>
      <vt:lpstr>Planification prochaine réunion</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CYBERWAL Security in Wallonia</dc:title>
  <dc:subject/>
  <dc:creator/>
  <cp:keywords/>
  <dc:description/>
  <cp:lastModifiedBy>Théo Vaessen</cp:lastModifiedBy>
  <cp:revision>40</cp:revision>
  <dcterms:modified xsi:type="dcterms:W3CDTF">2023-06-22T13:09:02Z</dcterms:modified>
  <cp:category/>
  <dc:identifier/>
  <cp:contentStatus/>
  <dc:language/>
  <cp:version/>
</cp:coreProperties>
</file>